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5"/>
  </p:notesMasterIdLst>
  <p:sldIdLst>
    <p:sldId id="261" r:id="rId5"/>
    <p:sldId id="262" r:id="rId6"/>
    <p:sldId id="263" r:id="rId7"/>
    <p:sldId id="280" r:id="rId8"/>
    <p:sldId id="264" r:id="rId9"/>
    <p:sldId id="265" r:id="rId10"/>
    <p:sldId id="266" r:id="rId11"/>
    <p:sldId id="279" r:id="rId12"/>
    <p:sldId id="268" r:id="rId13"/>
    <p:sldId id="278" r:id="rId14"/>
    <p:sldId id="267" r:id="rId15"/>
    <p:sldId id="269" r:id="rId16"/>
    <p:sldId id="270" r:id="rId17"/>
    <p:sldId id="271" r:id="rId18"/>
    <p:sldId id="272" r:id="rId19"/>
    <p:sldId id="273" r:id="rId20"/>
    <p:sldId id="274" r:id="rId21"/>
    <p:sldId id="275" r:id="rId22"/>
    <p:sldId id="276" r:id="rId23"/>
    <p:sldId id="27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7" d="100"/>
          <a:sy n="67" d="100"/>
        </p:scale>
        <p:origin x="85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jpeg>
</file>

<file path=ppt/media/image2.png>
</file>

<file path=ppt/media/image3.jpeg>
</file>

<file path=ppt/media/image4.jpe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09-Dec-21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09-Dec-21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09-Dec-21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09-Dec-21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09-Dec-21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09-Dec-21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09-Dec-21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09-Dec-21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D8D02C8-8352-4A2E-A3CD-139A8583C932}" type="datetime1">
              <a:rPr lang="en-US" smtClean="0"/>
              <a:t>09-Dec-21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680581-4B77-41E9-BE55-C3C9C3900A2A}" type="datetime1">
              <a:rPr lang="en-US" smtClean="0"/>
              <a:t>09-Dec-21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C1CB5-A088-4DB4-8A5C-B084F9B2B528}" type="datetime1">
              <a:rPr lang="en-US" smtClean="0"/>
              <a:t>09-Dec-21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09-Dec-21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0256410-64C5-4311-8359-FDA6B61ABBAE}" type="datetime1">
              <a:rPr lang="en-US" smtClean="0"/>
              <a:t>09-Dec-21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018B01E-6E1B-4AFC-A690-27C447C9486E}" type="datetime1">
              <a:rPr lang="en-US" smtClean="0"/>
              <a:t>09-Dec-21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852F3D2-503A-4E49-99AD-125A054E178F}" type="datetime1">
              <a:rPr lang="en-US" smtClean="0"/>
              <a:t>09-Dec-21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09-Dec-21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09-Dec-21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09-Dec-21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09-Dec-21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8212"/>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851415" y="2900097"/>
            <a:ext cx="6858000" cy="1367896"/>
          </a:xfrm>
        </p:spPr>
        <p:txBody>
          <a:bodyPr>
            <a:noAutofit/>
          </a:bodyPr>
          <a:lstStyle/>
          <a:p>
            <a:pPr algn="ctr"/>
            <a:r>
              <a:rPr lang="en-US" sz="4000" b="1" dirty="0">
                <a:effectLst>
                  <a:outerShdw blurRad="38100" dist="38100" dir="2700000" algn="tl">
                    <a:srgbClr val="000000">
                      <a:alpha val="43137"/>
                    </a:srgbClr>
                  </a:outerShdw>
                </a:effectLst>
              </a:rPr>
              <a:t>Exploring Cybersecurity Threats in Digital Marketing</a:t>
            </a:r>
            <a:endParaRPr lang="en-US" sz="4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371922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6837" y="547688"/>
            <a:ext cx="9848850" cy="5662506"/>
          </a:xfrm>
          <a:prstGeom prst="rect">
            <a:avLst/>
          </a:prstGeom>
        </p:spPr>
      </p:pic>
    </p:spTree>
    <p:extLst>
      <p:ext uri="{BB962C8B-B14F-4D97-AF65-F5344CB8AC3E}">
        <p14:creationId xmlns:p14="http://schemas.microsoft.com/office/powerpoint/2010/main" val="25778641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785690377"/>
              </p:ext>
            </p:extLst>
          </p:nvPr>
        </p:nvGraphicFramePr>
        <p:xfrm>
          <a:off x="2103438" y="844117"/>
          <a:ext cx="8128000" cy="5696701"/>
        </p:xfrm>
        <a:graphic>
          <a:graphicData uri="http://schemas.openxmlformats.org/drawingml/2006/table">
            <a:tbl>
              <a:tblPr firstRow="1" bandRow="1">
                <a:tableStyleId>{5C22544A-7EE6-4342-B048-85BDC9FD1C3A}</a:tableStyleId>
              </a:tblPr>
              <a:tblGrid>
                <a:gridCol w="1454150">
                  <a:extLst>
                    <a:ext uri="{9D8B030D-6E8A-4147-A177-3AD203B41FA5}">
                      <a16:colId xmlns:a16="http://schemas.microsoft.com/office/drawing/2014/main" val="2229595234"/>
                    </a:ext>
                  </a:extLst>
                </a:gridCol>
                <a:gridCol w="2609850">
                  <a:extLst>
                    <a:ext uri="{9D8B030D-6E8A-4147-A177-3AD203B41FA5}">
                      <a16:colId xmlns:a16="http://schemas.microsoft.com/office/drawing/2014/main" val="2186377914"/>
                    </a:ext>
                  </a:extLst>
                </a:gridCol>
                <a:gridCol w="2032000">
                  <a:extLst>
                    <a:ext uri="{9D8B030D-6E8A-4147-A177-3AD203B41FA5}">
                      <a16:colId xmlns:a16="http://schemas.microsoft.com/office/drawing/2014/main" val="2342031523"/>
                    </a:ext>
                  </a:extLst>
                </a:gridCol>
                <a:gridCol w="2032000">
                  <a:extLst>
                    <a:ext uri="{9D8B030D-6E8A-4147-A177-3AD203B41FA5}">
                      <a16:colId xmlns:a16="http://schemas.microsoft.com/office/drawing/2014/main" val="2704393249"/>
                    </a:ext>
                  </a:extLst>
                </a:gridCol>
              </a:tblGrid>
              <a:tr h="1303192">
                <a:tc>
                  <a:txBody>
                    <a:bodyPr/>
                    <a:lstStyle/>
                    <a:p>
                      <a:pPr algn="ctr"/>
                      <a:r>
                        <a:rPr lang="en-US" dirty="0" smtClean="0"/>
                        <a:t>S/N</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smtClean="0"/>
                        <a:t>Types of Digital Marketing</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smtClean="0"/>
                        <a:t>Number of Respondent that prefer this type of Digital Marketing</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smtClean="0"/>
                        <a:t>%</a:t>
                      </a:r>
                    </a:p>
                    <a:p>
                      <a:pPr algn="ctr"/>
                      <a:endParaRPr lang="en-US" dirty="0"/>
                    </a:p>
                  </a:txBody>
                  <a:tcPr/>
                </a:tc>
                <a:extLst>
                  <a:ext uri="{0D108BD9-81ED-4DB2-BD59-A6C34878D82A}">
                    <a16:rowId xmlns:a16="http://schemas.microsoft.com/office/drawing/2014/main" val="455557897"/>
                  </a:ext>
                </a:extLst>
              </a:tr>
              <a:tr h="795123">
                <a:tc>
                  <a:txBody>
                    <a:bodyPr/>
                    <a:lstStyle/>
                    <a:p>
                      <a:pPr algn="ctr"/>
                      <a:r>
                        <a:rPr lang="en-US" dirty="0" smtClean="0"/>
                        <a:t>1</a:t>
                      </a:r>
                      <a:endParaRPr lang="en-US" dirty="0"/>
                    </a:p>
                  </a:txBody>
                  <a:tcPr/>
                </a:tc>
                <a:tc>
                  <a:txBody>
                    <a:bodyPr/>
                    <a:lstStyle/>
                    <a:p>
                      <a:pPr algn="ctr"/>
                      <a:r>
                        <a:rPr lang="en-US" dirty="0" smtClean="0">
                          <a:solidFill>
                            <a:schemeClr val="bg1">
                              <a:lumMod val="95000"/>
                              <a:lumOff val="5000"/>
                            </a:schemeClr>
                          </a:solidFill>
                        </a:rPr>
                        <a:t>Search Engine Optimization (SEO) </a:t>
                      </a:r>
                      <a:endParaRPr lang="en-US" dirty="0">
                        <a:solidFill>
                          <a:schemeClr val="bg1">
                            <a:lumMod val="95000"/>
                            <a:lumOff val="5000"/>
                          </a:schemeClr>
                        </a:solidFill>
                      </a:endParaRPr>
                    </a:p>
                  </a:txBody>
                  <a:tcPr/>
                </a:tc>
                <a:tc>
                  <a:txBody>
                    <a:bodyPr/>
                    <a:lstStyle/>
                    <a:p>
                      <a:pPr algn="ctr"/>
                      <a:r>
                        <a:rPr lang="en-US" dirty="0" smtClean="0"/>
                        <a:t>407</a:t>
                      </a:r>
                      <a:endParaRPr lang="en-US" dirty="0"/>
                    </a:p>
                  </a:txBody>
                  <a:tcPr/>
                </a:tc>
                <a:tc>
                  <a:txBody>
                    <a:bodyPr/>
                    <a:lstStyle/>
                    <a:p>
                      <a:pPr algn="ctr"/>
                      <a:r>
                        <a:rPr lang="en-US" dirty="0" smtClean="0"/>
                        <a:t>59.9</a:t>
                      </a:r>
                      <a:endParaRPr lang="en-US" dirty="0"/>
                    </a:p>
                  </a:txBody>
                  <a:tcPr/>
                </a:tc>
                <a:extLst>
                  <a:ext uri="{0D108BD9-81ED-4DB2-BD59-A6C34878D82A}">
                    <a16:rowId xmlns:a16="http://schemas.microsoft.com/office/drawing/2014/main" val="2947911655"/>
                  </a:ext>
                </a:extLst>
              </a:tr>
              <a:tr h="982189">
                <a:tc>
                  <a:txBody>
                    <a:bodyPr/>
                    <a:lstStyle/>
                    <a:p>
                      <a:pPr algn="ctr"/>
                      <a:r>
                        <a:rPr lang="en-US" dirty="0" smtClean="0"/>
                        <a:t>2</a:t>
                      </a:r>
                      <a:endParaRPr lang="en-US" dirty="0"/>
                    </a:p>
                  </a:txBody>
                  <a:tcPr/>
                </a:tc>
                <a:tc>
                  <a:txBody>
                    <a:bodyPr/>
                    <a:lstStyle/>
                    <a:p>
                      <a:pPr algn="ctr"/>
                      <a:r>
                        <a:rPr lang="en-US" dirty="0" smtClean="0">
                          <a:solidFill>
                            <a:schemeClr val="bg1">
                              <a:lumMod val="95000"/>
                              <a:lumOff val="5000"/>
                            </a:schemeClr>
                          </a:solidFill>
                        </a:rPr>
                        <a:t>Search Engine Marketing and Paid Channel Advertising</a:t>
                      </a:r>
                      <a:endParaRPr lang="en-US" dirty="0">
                        <a:solidFill>
                          <a:schemeClr val="bg1">
                            <a:lumMod val="95000"/>
                            <a:lumOff val="5000"/>
                          </a:schemeClr>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smtClean="0"/>
                        <a:t>375</a:t>
                      </a:r>
                    </a:p>
                    <a:p>
                      <a:pPr algn="ctr"/>
                      <a:endParaRPr lang="en-US" dirty="0"/>
                    </a:p>
                  </a:txBody>
                  <a:tcPr/>
                </a:tc>
                <a:tc>
                  <a:txBody>
                    <a:bodyPr/>
                    <a:lstStyle/>
                    <a:p>
                      <a:pPr algn="ctr"/>
                      <a:r>
                        <a:rPr lang="en-US" dirty="0" smtClean="0"/>
                        <a:t>59.9</a:t>
                      </a:r>
                      <a:endParaRPr lang="en-US" dirty="0"/>
                    </a:p>
                  </a:txBody>
                  <a:tcPr/>
                </a:tc>
                <a:extLst>
                  <a:ext uri="{0D108BD9-81ED-4DB2-BD59-A6C34878D82A}">
                    <a16:rowId xmlns:a16="http://schemas.microsoft.com/office/drawing/2014/main" val="1388624182"/>
                  </a:ext>
                </a:extLst>
              </a:tr>
              <a:tr h="520859">
                <a:tc>
                  <a:txBody>
                    <a:bodyPr/>
                    <a:lstStyle/>
                    <a:p>
                      <a:pPr algn="ctr"/>
                      <a:r>
                        <a:rPr lang="en-US" dirty="0" smtClean="0"/>
                        <a:t>3</a:t>
                      </a:r>
                      <a:endParaRPr lang="en-US" dirty="0"/>
                    </a:p>
                  </a:txBody>
                  <a:tcPr/>
                </a:tc>
                <a:tc>
                  <a:txBody>
                    <a:bodyPr/>
                    <a:lstStyle/>
                    <a:p>
                      <a:pPr algn="ctr"/>
                      <a:r>
                        <a:rPr lang="en-US" dirty="0" smtClean="0">
                          <a:solidFill>
                            <a:schemeClr val="bg1">
                              <a:lumMod val="95000"/>
                              <a:lumOff val="5000"/>
                            </a:schemeClr>
                          </a:solidFill>
                        </a:rPr>
                        <a:t>Social Network Marketing </a:t>
                      </a:r>
                      <a:endParaRPr lang="en-US" dirty="0">
                        <a:solidFill>
                          <a:schemeClr val="bg1">
                            <a:lumMod val="95000"/>
                            <a:lumOff val="5000"/>
                          </a:schemeClr>
                        </a:solidFill>
                      </a:endParaRPr>
                    </a:p>
                  </a:txBody>
                  <a:tcPr/>
                </a:tc>
                <a:tc>
                  <a:txBody>
                    <a:bodyPr/>
                    <a:lstStyle/>
                    <a:p>
                      <a:pPr algn="ctr"/>
                      <a:r>
                        <a:rPr lang="en-US" dirty="0" smtClean="0"/>
                        <a:t>581</a:t>
                      </a:r>
                      <a:endParaRPr lang="en-US" dirty="0"/>
                    </a:p>
                  </a:txBody>
                  <a:tcPr/>
                </a:tc>
                <a:tc>
                  <a:txBody>
                    <a:bodyPr/>
                    <a:lstStyle/>
                    <a:p>
                      <a:pPr algn="ctr"/>
                      <a:r>
                        <a:rPr lang="en-US" dirty="0" smtClean="0"/>
                        <a:t>85.4</a:t>
                      </a:r>
                      <a:endParaRPr lang="en-US" dirty="0"/>
                    </a:p>
                  </a:txBody>
                  <a:tcPr/>
                </a:tc>
                <a:extLst>
                  <a:ext uri="{0D108BD9-81ED-4DB2-BD59-A6C34878D82A}">
                    <a16:rowId xmlns:a16="http://schemas.microsoft.com/office/drawing/2014/main" val="4097075022"/>
                  </a:ext>
                </a:extLst>
              </a:tr>
              <a:tr h="446450">
                <a:tc>
                  <a:txBody>
                    <a:bodyPr/>
                    <a:lstStyle/>
                    <a:p>
                      <a:pPr algn="ctr"/>
                      <a:r>
                        <a:rPr lang="en-US" dirty="0" smtClean="0"/>
                        <a:t>4</a:t>
                      </a:r>
                      <a:endParaRPr lang="en-US" dirty="0"/>
                    </a:p>
                  </a:txBody>
                  <a:tcPr/>
                </a:tc>
                <a:tc>
                  <a:txBody>
                    <a:bodyPr/>
                    <a:lstStyle/>
                    <a:p>
                      <a:pPr algn="ctr"/>
                      <a:r>
                        <a:rPr lang="en-US" dirty="0" smtClean="0">
                          <a:solidFill>
                            <a:schemeClr val="bg1">
                              <a:lumMod val="95000"/>
                              <a:lumOff val="5000"/>
                            </a:schemeClr>
                          </a:solidFill>
                        </a:rPr>
                        <a:t>Content marketing</a:t>
                      </a:r>
                      <a:endParaRPr lang="en-US" dirty="0">
                        <a:solidFill>
                          <a:schemeClr val="bg1">
                            <a:lumMod val="95000"/>
                            <a:lumOff val="5000"/>
                          </a:schemeClr>
                        </a:solidFill>
                      </a:endParaRPr>
                    </a:p>
                  </a:txBody>
                  <a:tcPr/>
                </a:tc>
                <a:tc>
                  <a:txBody>
                    <a:bodyPr/>
                    <a:lstStyle/>
                    <a:p>
                      <a:pPr algn="ctr"/>
                      <a:r>
                        <a:rPr lang="en-US" dirty="0" smtClean="0"/>
                        <a:t>450</a:t>
                      </a:r>
                      <a:endParaRPr lang="en-US" dirty="0"/>
                    </a:p>
                  </a:txBody>
                  <a:tcPr/>
                </a:tc>
                <a:tc>
                  <a:txBody>
                    <a:bodyPr/>
                    <a:lstStyle/>
                    <a:p>
                      <a:pPr algn="ctr"/>
                      <a:r>
                        <a:rPr lang="en-US" dirty="0" smtClean="0"/>
                        <a:t>66.2</a:t>
                      </a:r>
                      <a:endParaRPr lang="en-US" dirty="0"/>
                    </a:p>
                  </a:txBody>
                  <a:tcPr/>
                </a:tc>
                <a:extLst>
                  <a:ext uri="{0D108BD9-81ED-4DB2-BD59-A6C34878D82A}">
                    <a16:rowId xmlns:a16="http://schemas.microsoft.com/office/drawing/2014/main" val="3954953135"/>
                  </a:ext>
                </a:extLst>
              </a:tr>
              <a:tr h="461331">
                <a:tc>
                  <a:txBody>
                    <a:bodyPr/>
                    <a:lstStyle/>
                    <a:p>
                      <a:pPr algn="ctr"/>
                      <a:r>
                        <a:rPr lang="en-US" dirty="0" smtClean="0"/>
                        <a:t>5</a:t>
                      </a:r>
                      <a:endParaRPr lang="en-US" dirty="0"/>
                    </a:p>
                  </a:txBody>
                  <a:tcPr/>
                </a:tc>
                <a:tc>
                  <a:txBody>
                    <a:bodyPr/>
                    <a:lstStyle/>
                    <a:p>
                      <a:pPr algn="ctr"/>
                      <a:r>
                        <a:rPr lang="en-US" dirty="0" smtClean="0">
                          <a:solidFill>
                            <a:schemeClr val="bg1">
                              <a:lumMod val="95000"/>
                              <a:lumOff val="5000"/>
                            </a:schemeClr>
                          </a:solidFill>
                        </a:rPr>
                        <a:t>Influencer Marketing</a:t>
                      </a:r>
                      <a:endParaRPr lang="en-US" dirty="0">
                        <a:solidFill>
                          <a:schemeClr val="bg1">
                            <a:lumMod val="95000"/>
                            <a:lumOff val="5000"/>
                          </a:schemeClr>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smtClean="0"/>
                        <a:t>553</a:t>
                      </a:r>
                      <a:endParaRPr lang="en-US" dirty="0"/>
                    </a:p>
                  </a:txBody>
                  <a:tcPr/>
                </a:tc>
                <a:tc>
                  <a:txBody>
                    <a:bodyPr/>
                    <a:lstStyle/>
                    <a:p>
                      <a:pPr algn="ctr"/>
                      <a:r>
                        <a:rPr lang="en-US" dirty="0" smtClean="0"/>
                        <a:t>81.3 </a:t>
                      </a:r>
                      <a:endParaRPr lang="en-US" dirty="0"/>
                    </a:p>
                  </a:txBody>
                  <a:tcPr/>
                </a:tc>
                <a:extLst>
                  <a:ext uri="{0D108BD9-81ED-4DB2-BD59-A6C34878D82A}">
                    <a16:rowId xmlns:a16="http://schemas.microsoft.com/office/drawing/2014/main" val="1724959238"/>
                  </a:ext>
                </a:extLst>
              </a:tr>
              <a:tr h="520859">
                <a:tc>
                  <a:txBody>
                    <a:bodyPr/>
                    <a:lstStyle/>
                    <a:p>
                      <a:pPr algn="ctr"/>
                      <a:r>
                        <a:rPr lang="en-US" dirty="0" smtClean="0"/>
                        <a:t>6</a:t>
                      </a:r>
                      <a:endParaRPr lang="en-US" dirty="0"/>
                    </a:p>
                  </a:txBody>
                  <a:tcPr/>
                </a:tc>
                <a:tc>
                  <a:txBody>
                    <a:bodyPr/>
                    <a:lstStyle/>
                    <a:p>
                      <a:pPr algn="ctr"/>
                      <a:r>
                        <a:rPr lang="en-US" dirty="0" smtClean="0">
                          <a:solidFill>
                            <a:schemeClr val="bg1">
                              <a:lumMod val="95000"/>
                              <a:lumOff val="5000"/>
                            </a:schemeClr>
                          </a:solidFill>
                        </a:rPr>
                        <a:t>Email Marketing </a:t>
                      </a:r>
                      <a:endParaRPr lang="en-US" dirty="0">
                        <a:solidFill>
                          <a:schemeClr val="bg1">
                            <a:lumMod val="95000"/>
                            <a:lumOff val="5000"/>
                          </a:schemeClr>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smtClean="0"/>
                        <a:t>598 </a:t>
                      </a:r>
                      <a:endParaRPr lang="en-US" dirty="0"/>
                    </a:p>
                  </a:txBody>
                  <a:tcPr/>
                </a:tc>
                <a:tc>
                  <a:txBody>
                    <a:bodyPr/>
                    <a:lstStyle/>
                    <a:p>
                      <a:pPr algn="ctr"/>
                      <a:r>
                        <a:rPr lang="en-US" dirty="0" smtClean="0"/>
                        <a:t>87.9</a:t>
                      </a:r>
                      <a:endParaRPr lang="en-US" dirty="0"/>
                    </a:p>
                  </a:txBody>
                  <a:tcPr/>
                </a:tc>
                <a:extLst>
                  <a:ext uri="{0D108BD9-81ED-4DB2-BD59-A6C34878D82A}">
                    <a16:rowId xmlns:a16="http://schemas.microsoft.com/office/drawing/2014/main" val="3588182975"/>
                  </a:ext>
                </a:extLst>
              </a:tr>
              <a:tr h="666698">
                <a:tc>
                  <a:txBody>
                    <a:bodyPr/>
                    <a:lstStyle/>
                    <a:p>
                      <a:pPr algn="ctr"/>
                      <a:r>
                        <a:rPr lang="en-US" dirty="0" smtClean="0"/>
                        <a:t>7</a:t>
                      </a:r>
                      <a:endParaRPr lang="en-US" dirty="0"/>
                    </a:p>
                  </a:txBody>
                  <a:tcPr/>
                </a:tc>
                <a:tc>
                  <a:txBody>
                    <a:bodyPr/>
                    <a:lstStyle/>
                    <a:p>
                      <a:pPr algn="ctr"/>
                      <a:r>
                        <a:rPr lang="en-US" dirty="0" smtClean="0">
                          <a:solidFill>
                            <a:schemeClr val="bg1">
                              <a:lumMod val="95000"/>
                              <a:lumOff val="5000"/>
                            </a:schemeClr>
                          </a:solidFill>
                        </a:rPr>
                        <a:t>Mobile Phone Marketing</a:t>
                      </a:r>
                      <a:endParaRPr lang="en-US" dirty="0">
                        <a:solidFill>
                          <a:schemeClr val="bg1">
                            <a:lumMod val="95000"/>
                            <a:lumOff val="5000"/>
                          </a:schemeClr>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smtClean="0"/>
                        <a:t>220</a:t>
                      </a:r>
                    </a:p>
                    <a:p>
                      <a:pPr algn="ctr"/>
                      <a:endParaRPr lang="en-US" dirty="0"/>
                    </a:p>
                  </a:txBody>
                  <a:tcPr/>
                </a:tc>
                <a:tc>
                  <a:txBody>
                    <a:bodyPr/>
                    <a:lstStyle/>
                    <a:p>
                      <a:r>
                        <a:rPr lang="en-US" dirty="0" smtClean="0"/>
                        <a:t>           32.4</a:t>
                      </a:r>
                      <a:endParaRPr lang="en-US" dirty="0"/>
                    </a:p>
                  </a:txBody>
                  <a:tcPr/>
                </a:tc>
                <a:extLst>
                  <a:ext uri="{0D108BD9-81ED-4DB2-BD59-A6C34878D82A}">
                    <a16:rowId xmlns:a16="http://schemas.microsoft.com/office/drawing/2014/main" val="3384720464"/>
                  </a:ext>
                </a:extLst>
              </a:tr>
            </a:tbl>
          </a:graphicData>
        </a:graphic>
      </p:graphicFrame>
      <p:sp>
        <p:nvSpPr>
          <p:cNvPr id="5" name="Rectangle 4"/>
          <p:cNvSpPr/>
          <p:nvPr/>
        </p:nvSpPr>
        <p:spPr>
          <a:xfrm>
            <a:off x="4241956" y="160018"/>
            <a:ext cx="4308167" cy="523220"/>
          </a:xfrm>
          <a:prstGeom prst="rect">
            <a:avLst/>
          </a:prstGeom>
        </p:spPr>
        <p:txBody>
          <a:bodyPr wrap="none">
            <a:spAutoFit/>
          </a:bodyPr>
          <a:lstStyle/>
          <a:p>
            <a:pPr lvl="0" algn="ctr" defTabSz="914400">
              <a:defRPr/>
            </a:pPr>
            <a:r>
              <a:rPr lang="en-US" sz="2800" b="1" dirty="0" smtClean="0">
                <a:solidFill>
                  <a:schemeClr val="bg1"/>
                </a:solidFill>
                <a:effectLst>
                  <a:outerShdw blurRad="38100" dist="38100" dir="2700000" algn="tl">
                    <a:srgbClr val="000000">
                      <a:alpha val="43137"/>
                    </a:srgbClr>
                  </a:outerShdw>
                </a:effectLst>
              </a:rPr>
              <a:t>Digital Marketing Strategies</a:t>
            </a:r>
            <a:endParaRPr lang="en-US" sz="2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554148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200" b="1" dirty="0">
                <a:solidFill>
                  <a:schemeClr val="bg2">
                    <a:lumMod val="75000"/>
                  </a:schemeClr>
                </a:solidFill>
              </a:rPr>
              <a:t>Challenges faced by digital marketer and solutions implemented</a:t>
            </a:r>
          </a:p>
        </p:txBody>
      </p:sp>
      <p:sp>
        <p:nvSpPr>
          <p:cNvPr id="3" name="Rectangle 2"/>
          <p:cNvSpPr/>
          <p:nvPr/>
        </p:nvSpPr>
        <p:spPr>
          <a:xfrm>
            <a:off x="1476375" y="2097088"/>
            <a:ext cx="6096000" cy="2800767"/>
          </a:xfrm>
          <a:prstGeom prst="rect">
            <a:avLst/>
          </a:prstGeom>
        </p:spPr>
        <p:txBody>
          <a:bodyPr>
            <a:spAutoFit/>
          </a:bodyPr>
          <a:lstStyle/>
          <a:p>
            <a:endParaRPr lang="en-US" sz="2400" b="1" dirty="0" smtClean="0"/>
          </a:p>
          <a:p>
            <a:r>
              <a:rPr lang="en-US" sz="2400" b="1" dirty="0" smtClean="0">
                <a:solidFill>
                  <a:schemeClr val="bg1"/>
                </a:solidFill>
              </a:rPr>
              <a:t>1. </a:t>
            </a:r>
            <a:r>
              <a:rPr lang="en-US" sz="2400" b="1" dirty="0">
                <a:solidFill>
                  <a:schemeClr val="bg1"/>
                </a:solidFill>
              </a:rPr>
              <a:t>Generating traffic and </a:t>
            </a:r>
            <a:r>
              <a:rPr lang="en-US" sz="2400" b="1" dirty="0" smtClean="0">
                <a:solidFill>
                  <a:schemeClr val="bg1"/>
                </a:solidFill>
              </a:rPr>
              <a:t>leads</a:t>
            </a:r>
          </a:p>
          <a:p>
            <a:endParaRPr lang="en-US" sz="2400" b="1" dirty="0"/>
          </a:p>
          <a:p>
            <a:endParaRPr lang="en-US" sz="2400" b="1" dirty="0" smtClean="0"/>
          </a:p>
          <a:p>
            <a:pPr marL="285750" indent="-285750">
              <a:buFont typeface="Arial" panose="020B0604020202020204" pitchFamily="34" charset="0"/>
              <a:buChar char="•"/>
            </a:pPr>
            <a:r>
              <a:rPr lang="en-US" sz="2000" b="1" dirty="0" smtClean="0"/>
              <a:t>Creating </a:t>
            </a:r>
            <a:r>
              <a:rPr lang="en-US" sz="2000" b="1" dirty="0"/>
              <a:t>good content </a:t>
            </a:r>
            <a:endParaRPr lang="en-US" sz="2000" b="1" dirty="0" smtClean="0"/>
          </a:p>
          <a:p>
            <a:pPr marL="285750" indent="-285750">
              <a:buFont typeface="Arial" panose="020B0604020202020204" pitchFamily="34" charset="0"/>
              <a:buChar char="•"/>
            </a:pPr>
            <a:r>
              <a:rPr lang="en-US" sz="2000" b="1" dirty="0" smtClean="0"/>
              <a:t>Content </a:t>
            </a:r>
            <a:r>
              <a:rPr lang="en-US" sz="2000" b="1" dirty="0"/>
              <a:t>promotion </a:t>
            </a:r>
            <a:endParaRPr lang="en-US" sz="2000" b="1" dirty="0" smtClean="0"/>
          </a:p>
          <a:p>
            <a:pPr marL="285750" indent="-285750">
              <a:buFont typeface="Arial" panose="020B0604020202020204" pitchFamily="34" charset="0"/>
              <a:buChar char="•"/>
            </a:pPr>
            <a:r>
              <a:rPr lang="en-US" sz="2000" b="1" dirty="0" smtClean="0"/>
              <a:t>Linking </a:t>
            </a:r>
            <a:r>
              <a:rPr lang="en-US" sz="2000" b="1" dirty="0"/>
              <a:t>back to website </a:t>
            </a:r>
            <a:endParaRPr lang="en-US" sz="2000" b="1" dirty="0" smtClean="0"/>
          </a:p>
          <a:p>
            <a:pPr marL="285750" indent="-285750">
              <a:buFont typeface="Arial" panose="020B0604020202020204" pitchFamily="34" charset="0"/>
              <a:buChar char="•"/>
            </a:pPr>
            <a:r>
              <a:rPr lang="en-US" sz="2000" b="1" dirty="0" smtClean="0"/>
              <a:t>Search </a:t>
            </a:r>
            <a:r>
              <a:rPr lang="en-US" sz="2000" b="1" dirty="0"/>
              <a:t>engine optimization</a:t>
            </a:r>
          </a:p>
        </p:txBody>
      </p:sp>
      <p:sp>
        <p:nvSpPr>
          <p:cNvPr id="4" name="Rectangle 3"/>
          <p:cNvSpPr/>
          <p:nvPr/>
        </p:nvSpPr>
        <p:spPr>
          <a:xfrm>
            <a:off x="6491288" y="2497197"/>
            <a:ext cx="4953000" cy="2308324"/>
          </a:xfrm>
          <a:prstGeom prst="rect">
            <a:avLst/>
          </a:prstGeom>
        </p:spPr>
        <p:txBody>
          <a:bodyPr wrap="square">
            <a:spAutoFit/>
          </a:bodyPr>
          <a:lstStyle/>
          <a:p>
            <a:r>
              <a:rPr lang="en-US" sz="2000" b="1" dirty="0" smtClean="0">
                <a:solidFill>
                  <a:schemeClr val="bg1"/>
                </a:solidFill>
              </a:rPr>
              <a:t>2</a:t>
            </a:r>
            <a:r>
              <a:rPr lang="en-US" sz="2400" b="1" dirty="0" smtClean="0">
                <a:solidFill>
                  <a:schemeClr val="bg1"/>
                </a:solidFill>
              </a:rPr>
              <a:t>. Engaging </a:t>
            </a:r>
            <a:r>
              <a:rPr lang="en-US" sz="2400" b="1" dirty="0">
                <a:solidFill>
                  <a:schemeClr val="bg1"/>
                </a:solidFill>
              </a:rPr>
              <a:t>social media </a:t>
            </a:r>
            <a:r>
              <a:rPr lang="en-US" sz="2400" b="1" dirty="0" smtClean="0">
                <a:solidFill>
                  <a:schemeClr val="bg1"/>
                </a:solidFill>
              </a:rPr>
              <a:t>followers</a:t>
            </a:r>
            <a:endParaRPr lang="en-US" sz="2000" b="1" dirty="0">
              <a:solidFill>
                <a:schemeClr val="bg2">
                  <a:lumMod val="75000"/>
                </a:schemeClr>
              </a:solidFill>
            </a:endParaRPr>
          </a:p>
          <a:p>
            <a:pPr marL="285750" indent="-285750">
              <a:buFont typeface="Arial" panose="020B0604020202020204" pitchFamily="34" charset="0"/>
              <a:buChar char="•"/>
            </a:pPr>
            <a:endParaRPr lang="en-US" sz="2000" b="1" dirty="0"/>
          </a:p>
          <a:p>
            <a:pPr marL="285750" indent="-285750">
              <a:buFont typeface="Arial" panose="020B0604020202020204" pitchFamily="34" charset="0"/>
              <a:buChar char="•"/>
            </a:pPr>
            <a:endParaRPr lang="en-US" sz="2000" b="1" dirty="0" smtClean="0"/>
          </a:p>
          <a:p>
            <a:pPr marL="285750" indent="-285750">
              <a:buFont typeface="Arial" panose="020B0604020202020204" pitchFamily="34" charset="0"/>
              <a:buChar char="•"/>
            </a:pPr>
            <a:r>
              <a:rPr lang="en-US" sz="2000" b="1" dirty="0"/>
              <a:t>Be social </a:t>
            </a:r>
          </a:p>
          <a:p>
            <a:pPr marL="285750" indent="-285750">
              <a:buFont typeface="Arial" panose="020B0604020202020204" pitchFamily="34" charset="0"/>
              <a:buChar char="•"/>
            </a:pPr>
            <a:r>
              <a:rPr lang="en-US" sz="2000" b="1" dirty="0"/>
              <a:t>Posting interesting and useful content </a:t>
            </a:r>
          </a:p>
          <a:p>
            <a:pPr marL="285750" indent="-285750">
              <a:buFont typeface="Arial" panose="020B0604020202020204" pitchFamily="34" charset="0"/>
              <a:buChar char="•"/>
            </a:pPr>
            <a:r>
              <a:rPr lang="en-US" sz="2000" b="1" dirty="0"/>
              <a:t>Start engaging followers </a:t>
            </a:r>
          </a:p>
          <a:p>
            <a:pPr marL="285750" indent="-285750">
              <a:buFont typeface="Arial" panose="020B0604020202020204" pitchFamily="34" charset="0"/>
              <a:buChar char="•"/>
            </a:pPr>
            <a:r>
              <a:rPr lang="en-US" sz="2000" b="1" dirty="0"/>
              <a:t>Ensure every post offers real value</a:t>
            </a:r>
            <a:endParaRPr lang="en-US" sz="2000" b="1" dirty="0"/>
          </a:p>
        </p:txBody>
      </p:sp>
    </p:spTree>
    <p:extLst>
      <p:ext uri="{BB962C8B-B14F-4D97-AF65-F5344CB8AC3E}">
        <p14:creationId xmlns:p14="http://schemas.microsoft.com/office/powerpoint/2010/main" val="2893324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76574" y="634097"/>
            <a:ext cx="6881813" cy="1938992"/>
          </a:xfrm>
          <a:prstGeom prst="rect">
            <a:avLst/>
          </a:prstGeom>
        </p:spPr>
        <p:txBody>
          <a:bodyPr wrap="square">
            <a:spAutoFit/>
          </a:bodyPr>
          <a:lstStyle/>
          <a:p>
            <a:r>
              <a:rPr lang="en-US" sz="2400" b="1" dirty="0" smtClean="0">
                <a:solidFill>
                  <a:schemeClr val="bg1"/>
                </a:solidFill>
              </a:rPr>
              <a:t>3. Search </a:t>
            </a:r>
            <a:r>
              <a:rPr lang="en-US" sz="2400" b="1" dirty="0">
                <a:solidFill>
                  <a:schemeClr val="bg1"/>
                </a:solidFill>
              </a:rPr>
              <a:t>Engine Optimization (SEO) for </a:t>
            </a:r>
            <a:r>
              <a:rPr lang="en-US" sz="2400" b="1" dirty="0" smtClean="0">
                <a:solidFill>
                  <a:schemeClr val="bg1"/>
                </a:solidFill>
              </a:rPr>
              <a:t>website</a:t>
            </a:r>
          </a:p>
          <a:p>
            <a:endParaRPr lang="en-US" sz="2400" dirty="0">
              <a:solidFill>
                <a:schemeClr val="bg1"/>
              </a:solidFill>
            </a:endParaRPr>
          </a:p>
          <a:p>
            <a:endParaRPr lang="en-US" sz="2400" dirty="0" smtClean="0">
              <a:solidFill>
                <a:schemeClr val="bg1"/>
              </a:solidFill>
            </a:endParaRPr>
          </a:p>
          <a:p>
            <a:pPr marL="342900" indent="-342900">
              <a:buFont typeface="Arial" panose="020B0604020202020204" pitchFamily="34" charset="0"/>
              <a:buChar char="•"/>
            </a:pPr>
            <a:r>
              <a:rPr lang="en-US" sz="2400" b="1" dirty="0" smtClean="0"/>
              <a:t>Run </a:t>
            </a:r>
            <a:r>
              <a:rPr lang="en-US" sz="2400" b="1" dirty="0"/>
              <a:t>a quick SEO audit </a:t>
            </a:r>
            <a:endParaRPr lang="en-US" sz="2400" b="1" dirty="0" smtClean="0"/>
          </a:p>
          <a:p>
            <a:pPr marL="342900" indent="-342900">
              <a:buFont typeface="Arial" panose="020B0604020202020204" pitchFamily="34" charset="0"/>
              <a:buChar char="•"/>
            </a:pPr>
            <a:r>
              <a:rPr lang="en-US" sz="2400" b="1" dirty="0" smtClean="0"/>
              <a:t>Hire </a:t>
            </a:r>
            <a:r>
              <a:rPr lang="en-US" sz="2400" b="1" dirty="0"/>
              <a:t>an SEO expert</a:t>
            </a:r>
          </a:p>
        </p:txBody>
      </p:sp>
      <p:sp>
        <p:nvSpPr>
          <p:cNvPr id="6" name="Rectangle 5"/>
          <p:cNvSpPr/>
          <p:nvPr/>
        </p:nvSpPr>
        <p:spPr>
          <a:xfrm>
            <a:off x="3190874" y="3262997"/>
            <a:ext cx="7396163" cy="2123658"/>
          </a:xfrm>
          <a:prstGeom prst="rect">
            <a:avLst/>
          </a:prstGeom>
        </p:spPr>
        <p:txBody>
          <a:bodyPr wrap="square">
            <a:spAutoFit/>
          </a:bodyPr>
          <a:lstStyle/>
          <a:p>
            <a:r>
              <a:rPr lang="en-US" sz="2400" b="1" dirty="0" smtClean="0">
                <a:solidFill>
                  <a:schemeClr val="bg1"/>
                </a:solidFill>
              </a:rPr>
              <a:t> 4. Managing website</a:t>
            </a:r>
          </a:p>
          <a:p>
            <a:endParaRPr lang="en-US" dirty="0"/>
          </a:p>
          <a:p>
            <a:r>
              <a:rPr lang="en-US" dirty="0" smtClean="0"/>
              <a:t> </a:t>
            </a:r>
          </a:p>
          <a:p>
            <a:pPr marL="342900" indent="-342900">
              <a:buFont typeface="Arial" panose="020B0604020202020204" pitchFamily="34" charset="0"/>
              <a:buChar char="•"/>
            </a:pPr>
            <a:r>
              <a:rPr lang="en-US" sz="2400" b="1" dirty="0" smtClean="0"/>
              <a:t>Hire a </a:t>
            </a:r>
            <a:r>
              <a:rPr lang="en-US" sz="2400" b="1" dirty="0"/>
              <a:t>freelancer </a:t>
            </a:r>
            <a:endParaRPr lang="en-US" sz="2400" b="1" dirty="0" smtClean="0"/>
          </a:p>
          <a:p>
            <a:pPr marL="342900" indent="-342900">
              <a:buFont typeface="Arial" panose="020B0604020202020204" pitchFamily="34" charset="0"/>
              <a:buChar char="•"/>
            </a:pPr>
            <a:r>
              <a:rPr lang="en-US" sz="2400" b="1" dirty="0" smtClean="0"/>
              <a:t>Host </a:t>
            </a:r>
            <a:r>
              <a:rPr lang="en-US" sz="2400" b="1" dirty="0"/>
              <a:t>your website on a platform that integrates all your marketing channel</a:t>
            </a:r>
          </a:p>
        </p:txBody>
      </p:sp>
    </p:spTree>
    <p:extLst>
      <p:ext uri="{BB962C8B-B14F-4D97-AF65-F5344CB8AC3E}">
        <p14:creationId xmlns:p14="http://schemas.microsoft.com/office/powerpoint/2010/main" val="28192730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0013" y="401704"/>
            <a:ext cx="9905998" cy="1478570"/>
          </a:xfrm>
        </p:spPr>
        <p:txBody>
          <a:bodyPr>
            <a:normAutofit/>
          </a:bodyPr>
          <a:lstStyle/>
          <a:p>
            <a:pPr algn="ctr"/>
            <a:r>
              <a:rPr lang="en-US" sz="2800" b="1" dirty="0">
                <a:solidFill>
                  <a:schemeClr val="bg1"/>
                </a:solidFill>
              </a:rPr>
              <a:t>Cyber security </a:t>
            </a:r>
            <a:r>
              <a:rPr lang="en-US" sz="2800" b="1" dirty="0" smtClean="0">
                <a:solidFill>
                  <a:schemeClr val="bg1"/>
                </a:solidFill>
              </a:rPr>
              <a:t>threat </a:t>
            </a:r>
            <a:r>
              <a:rPr lang="en-US" sz="2800" b="1" dirty="0">
                <a:solidFill>
                  <a:schemeClr val="bg1"/>
                </a:solidFill>
              </a:rPr>
              <a:t>and digital marketer handling of threats and attacks</a:t>
            </a:r>
          </a:p>
        </p:txBody>
      </p:sp>
      <p:sp>
        <p:nvSpPr>
          <p:cNvPr id="3" name="Rectangle 2"/>
          <p:cNvSpPr/>
          <p:nvPr/>
        </p:nvSpPr>
        <p:spPr>
          <a:xfrm>
            <a:off x="4550934" y="1912422"/>
            <a:ext cx="2918107" cy="523220"/>
          </a:xfrm>
          <a:prstGeom prst="rect">
            <a:avLst/>
          </a:prstGeom>
        </p:spPr>
        <p:txBody>
          <a:bodyPr wrap="none">
            <a:spAutoFit/>
          </a:bodyPr>
          <a:lstStyle/>
          <a:p>
            <a:r>
              <a:rPr lang="en-US" sz="2800" b="1" u="sng" dirty="0">
                <a:solidFill>
                  <a:schemeClr val="bg2">
                    <a:lumMod val="50000"/>
                  </a:schemeClr>
                </a:solidFill>
                <a:effectLst>
                  <a:outerShdw blurRad="38100" dist="38100" dir="2700000" algn="tl">
                    <a:srgbClr val="000000">
                      <a:alpha val="43137"/>
                    </a:srgbClr>
                  </a:outerShdw>
                </a:effectLst>
              </a:rPr>
              <a:t>Content </a:t>
            </a:r>
            <a:r>
              <a:rPr lang="en-US" sz="2800" b="1" u="sng" dirty="0" smtClean="0">
                <a:solidFill>
                  <a:schemeClr val="bg2">
                    <a:lumMod val="50000"/>
                  </a:schemeClr>
                </a:solidFill>
                <a:effectLst>
                  <a:outerShdw blurRad="38100" dist="38100" dir="2700000" algn="tl">
                    <a:srgbClr val="000000">
                      <a:alpha val="43137"/>
                    </a:srgbClr>
                  </a:outerShdw>
                </a:effectLst>
              </a:rPr>
              <a:t>Marketing</a:t>
            </a:r>
            <a:endParaRPr lang="en-US" sz="2800" b="1" u="sng" dirty="0">
              <a:solidFill>
                <a:schemeClr val="bg2">
                  <a:lumMod val="50000"/>
                </a:schemeClr>
              </a:solidFill>
              <a:effectLst>
                <a:outerShdw blurRad="38100" dist="38100" dir="2700000" algn="tl">
                  <a:srgbClr val="000000">
                    <a:alpha val="43137"/>
                  </a:srgbClr>
                </a:outerShdw>
              </a:effectLst>
            </a:endParaRPr>
          </a:p>
        </p:txBody>
      </p:sp>
      <p:sp>
        <p:nvSpPr>
          <p:cNvPr id="4" name="Rectangle 3"/>
          <p:cNvSpPr/>
          <p:nvPr/>
        </p:nvSpPr>
        <p:spPr>
          <a:xfrm>
            <a:off x="2039142" y="2803475"/>
            <a:ext cx="8110539" cy="3416320"/>
          </a:xfrm>
          <a:prstGeom prst="rect">
            <a:avLst/>
          </a:prstGeom>
        </p:spPr>
        <p:txBody>
          <a:bodyPr wrap="square">
            <a:spAutoFit/>
          </a:bodyPr>
          <a:lstStyle/>
          <a:p>
            <a:pPr marL="342900" indent="-342900">
              <a:buAutoNum type="arabicPeriod"/>
            </a:pPr>
            <a:r>
              <a:rPr lang="en-US" sz="2400" dirty="0" smtClean="0"/>
              <a:t>Ensure </a:t>
            </a:r>
            <a:r>
              <a:rPr lang="en-US" sz="2400" dirty="0"/>
              <a:t>that only patched and updated operating systems and software packages are used on servers. </a:t>
            </a:r>
            <a:endParaRPr lang="en-US" sz="2400" dirty="0" smtClean="0"/>
          </a:p>
          <a:p>
            <a:pPr marL="342900" indent="-342900">
              <a:buAutoNum type="arabicPeriod"/>
            </a:pPr>
            <a:r>
              <a:rPr lang="en-US" sz="2400" dirty="0" smtClean="0"/>
              <a:t>Content </a:t>
            </a:r>
            <a:r>
              <a:rPr lang="en-US" sz="2400" dirty="0"/>
              <a:t>Management Systems are accessible via secure private networks alone</a:t>
            </a:r>
            <a:r>
              <a:rPr lang="en-US" sz="2400" dirty="0" smtClean="0"/>
              <a:t>.</a:t>
            </a:r>
          </a:p>
          <a:p>
            <a:pPr marL="342900" indent="-342900">
              <a:buAutoNum type="arabicPeriod"/>
            </a:pPr>
            <a:r>
              <a:rPr lang="en-US" sz="2400" dirty="0" smtClean="0"/>
              <a:t>User </a:t>
            </a:r>
            <a:r>
              <a:rPr lang="en-US" sz="2400" dirty="0"/>
              <a:t>password authentication policy is enforced. </a:t>
            </a:r>
            <a:endParaRPr lang="en-US" sz="2400" dirty="0" smtClean="0"/>
          </a:p>
          <a:p>
            <a:pPr marL="342900" indent="-342900">
              <a:buAutoNum type="arabicPeriod"/>
            </a:pPr>
            <a:r>
              <a:rPr lang="en-US" sz="2400" dirty="0" smtClean="0"/>
              <a:t>Administrators </a:t>
            </a:r>
            <a:r>
              <a:rPr lang="en-US" sz="2400" dirty="0"/>
              <a:t>must moderate the creation of user </a:t>
            </a:r>
            <a:r>
              <a:rPr lang="en-US" sz="2400" dirty="0" smtClean="0"/>
              <a:t>accounts</a:t>
            </a:r>
          </a:p>
          <a:p>
            <a:pPr marL="342900" indent="-342900">
              <a:buAutoNum type="arabicPeriod"/>
            </a:pPr>
            <a:r>
              <a:rPr lang="en-US" sz="2400" dirty="0" smtClean="0"/>
              <a:t>Users </a:t>
            </a:r>
            <a:r>
              <a:rPr lang="en-US" sz="2400" dirty="0"/>
              <a:t>must be properly trained on the security features of organization’s CMS and install updates immediately they are available</a:t>
            </a:r>
          </a:p>
        </p:txBody>
      </p:sp>
    </p:spTree>
    <p:extLst>
      <p:ext uri="{BB962C8B-B14F-4D97-AF65-F5344CB8AC3E}">
        <p14:creationId xmlns:p14="http://schemas.microsoft.com/office/powerpoint/2010/main" val="14227856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277411" y="658296"/>
            <a:ext cx="2608727" cy="523220"/>
          </a:xfrm>
          <a:prstGeom prst="rect">
            <a:avLst/>
          </a:prstGeom>
        </p:spPr>
        <p:txBody>
          <a:bodyPr wrap="none">
            <a:spAutoFit/>
          </a:bodyPr>
          <a:lstStyle/>
          <a:p>
            <a:r>
              <a:rPr lang="en-US" sz="2800" b="1" u="sng" dirty="0">
                <a:solidFill>
                  <a:schemeClr val="bg1"/>
                </a:solidFill>
              </a:rPr>
              <a:t>Email Marketing</a:t>
            </a:r>
          </a:p>
        </p:txBody>
      </p:sp>
      <p:sp>
        <p:nvSpPr>
          <p:cNvPr id="5" name="Rectangle 4"/>
          <p:cNvSpPr/>
          <p:nvPr/>
        </p:nvSpPr>
        <p:spPr>
          <a:xfrm>
            <a:off x="2762249" y="1764864"/>
            <a:ext cx="8010525" cy="4154984"/>
          </a:xfrm>
          <a:prstGeom prst="rect">
            <a:avLst/>
          </a:prstGeom>
        </p:spPr>
        <p:txBody>
          <a:bodyPr wrap="square">
            <a:spAutoFit/>
          </a:bodyPr>
          <a:lstStyle/>
          <a:p>
            <a:pPr marL="342900" indent="-342900">
              <a:buAutoNum type="arabicPeriod"/>
            </a:pPr>
            <a:r>
              <a:rPr lang="en-US" sz="2400" dirty="0" smtClean="0"/>
              <a:t>Never </a:t>
            </a:r>
            <a:r>
              <a:rPr lang="en-US" sz="2400" dirty="0"/>
              <a:t>open emails from unknown senders and always verify the identity of suspect email senders and their safety, by contact them before opening it</a:t>
            </a:r>
            <a:r>
              <a:rPr lang="en-US" sz="2400" dirty="0" smtClean="0"/>
              <a:t>.</a:t>
            </a:r>
          </a:p>
          <a:p>
            <a:pPr marL="342900" indent="-342900">
              <a:buFont typeface="+mj-lt"/>
              <a:buAutoNum type="arabicPeriod"/>
            </a:pPr>
            <a:r>
              <a:rPr lang="en-US" sz="2400" dirty="0" smtClean="0"/>
              <a:t>Verify </a:t>
            </a:r>
            <a:r>
              <a:rPr lang="en-US" sz="2400" dirty="0"/>
              <a:t>that ISP and servers are reliable and responsible. </a:t>
            </a:r>
            <a:endParaRPr lang="en-US" sz="2400" dirty="0" smtClean="0"/>
          </a:p>
          <a:p>
            <a:pPr marL="342900" indent="-342900">
              <a:buFont typeface="+mj-lt"/>
              <a:buAutoNum type="arabicPeriod"/>
            </a:pPr>
            <a:r>
              <a:rPr lang="en-US" sz="2400" dirty="0" smtClean="0"/>
              <a:t>Use </a:t>
            </a:r>
            <a:r>
              <a:rPr lang="en-US" sz="2400" dirty="0"/>
              <a:t>security software tools to monitor your email marketing needs and ensure the emails you send out to desired audiences are encrypted to reduce the risk of a phishing attack. </a:t>
            </a:r>
            <a:endParaRPr lang="en-US" sz="2400" dirty="0" smtClean="0"/>
          </a:p>
          <a:p>
            <a:pPr marL="342900" indent="-342900">
              <a:buFont typeface="+mj-lt"/>
              <a:buAutoNum type="arabicPeriod"/>
            </a:pPr>
            <a:r>
              <a:rPr lang="en-US" sz="2400" dirty="0" smtClean="0"/>
              <a:t>Set </a:t>
            </a:r>
            <a:r>
              <a:rPr lang="en-US" sz="2400" dirty="0"/>
              <a:t>up outbound filters to prevent emails with hidden malware. </a:t>
            </a:r>
            <a:endParaRPr lang="en-US" sz="2400" dirty="0" smtClean="0"/>
          </a:p>
          <a:p>
            <a:pPr marL="342900" indent="-342900">
              <a:buFont typeface="+mj-lt"/>
              <a:buAutoNum type="arabicPeriod"/>
            </a:pPr>
            <a:r>
              <a:rPr lang="en-US" sz="2400" dirty="0" smtClean="0"/>
              <a:t>Include </a:t>
            </a:r>
            <a:r>
              <a:rPr lang="en-US" sz="2400" dirty="0"/>
              <a:t>the email systems in network security audit</a:t>
            </a:r>
          </a:p>
        </p:txBody>
      </p:sp>
    </p:spTree>
    <p:extLst>
      <p:ext uri="{BB962C8B-B14F-4D97-AF65-F5344CB8AC3E}">
        <p14:creationId xmlns:p14="http://schemas.microsoft.com/office/powerpoint/2010/main" val="17894471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463364" y="268755"/>
            <a:ext cx="2063385" cy="523220"/>
          </a:xfrm>
          <a:prstGeom prst="rect">
            <a:avLst/>
          </a:prstGeom>
        </p:spPr>
        <p:txBody>
          <a:bodyPr wrap="none">
            <a:spAutoFit/>
          </a:bodyPr>
          <a:lstStyle/>
          <a:p>
            <a:r>
              <a:rPr lang="en-US" sz="2800" b="1" dirty="0" smtClean="0">
                <a:solidFill>
                  <a:schemeClr val="bg1"/>
                </a:solidFill>
              </a:rPr>
              <a:t>E-commerce:</a:t>
            </a:r>
            <a:endParaRPr lang="en-US" sz="2800" b="1" dirty="0">
              <a:solidFill>
                <a:schemeClr val="bg1"/>
              </a:solidFill>
            </a:endParaRPr>
          </a:p>
        </p:txBody>
      </p:sp>
      <p:sp>
        <p:nvSpPr>
          <p:cNvPr id="5" name="Rectangle 4"/>
          <p:cNvSpPr/>
          <p:nvPr/>
        </p:nvSpPr>
        <p:spPr>
          <a:xfrm>
            <a:off x="3119436" y="791975"/>
            <a:ext cx="6581775" cy="2308324"/>
          </a:xfrm>
          <a:prstGeom prst="rect">
            <a:avLst/>
          </a:prstGeom>
        </p:spPr>
        <p:txBody>
          <a:bodyPr wrap="square">
            <a:spAutoFit/>
          </a:bodyPr>
          <a:lstStyle/>
          <a:p>
            <a:pPr marL="342900" indent="-342900">
              <a:buFont typeface="+mj-lt"/>
              <a:buAutoNum type="arabicPeriod"/>
            </a:pPr>
            <a:r>
              <a:rPr lang="en-US" sz="2400" dirty="0" smtClean="0"/>
              <a:t>Use </a:t>
            </a:r>
            <a:r>
              <a:rPr lang="en-US" sz="2400" dirty="0"/>
              <a:t>of SSL (Secure Sockets Layer) protocols and a two-step verification </a:t>
            </a:r>
            <a:r>
              <a:rPr lang="en-US" sz="2400" dirty="0" smtClean="0"/>
              <a:t>process</a:t>
            </a:r>
          </a:p>
          <a:p>
            <a:pPr marL="342900" indent="-342900">
              <a:buFont typeface="+mj-lt"/>
              <a:buAutoNum type="arabicPeriod"/>
            </a:pPr>
            <a:r>
              <a:rPr lang="en-US" sz="2400" dirty="0" smtClean="0"/>
              <a:t>Take </a:t>
            </a:r>
            <a:r>
              <a:rPr lang="en-US" sz="2400" dirty="0"/>
              <a:t>all the precautions to provide a safe and secure payment method for the customers. </a:t>
            </a:r>
            <a:endParaRPr lang="en-US" sz="2400" dirty="0" smtClean="0"/>
          </a:p>
          <a:p>
            <a:pPr marL="342900" indent="-342900">
              <a:buFont typeface="+mj-lt"/>
              <a:buAutoNum type="arabicPeriod"/>
            </a:pPr>
            <a:r>
              <a:rPr lang="en-US" sz="2400" dirty="0" smtClean="0"/>
              <a:t>Guaranty </a:t>
            </a:r>
            <a:r>
              <a:rPr lang="en-US" sz="2400" dirty="0"/>
              <a:t>that hackers cannot subtly access client’s bank and card details.</a:t>
            </a:r>
          </a:p>
        </p:txBody>
      </p:sp>
      <p:sp>
        <p:nvSpPr>
          <p:cNvPr id="7" name="Rectangle 6"/>
          <p:cNvSpPr/>
          <p:nvPr/>
        </p:nvSpPr>
        <p:spPr>
          <a:xfrm>
            <a:off x="5463364" y="3250823"/>
            <a:ext cx="2718629" cy="461665"/>
          </a:xfrm>
          <a:prstGeom prst="rect">
            <a:avLst/>
          </a:prstGeom>
        </p:spPr>
        <p:txBody>
          <a:bodyPr wrap="none">
            <a:spAutoFit/>
          </a:bodyPr>
          <a:lstStyle/>
          <a:p>
            <a:r>
              <a:rPr lang="en-US" sz="2400" b="1" dirty="0">
                <a:solidFill>
                  <a:schemeClr val="bg1"/>
                </a:solidFill>
              </a:rPr>
              <a:t>Non-Human Traffic:</a:t>
            </a:r>
          </a:p>
        </p:txBody>
      </p:sp>
      <p:sp>
        <p:nvSpPr>
          <p:cNvPr id="9" name="Rectangle 8"/>
          <p:cNvSpPr/>
          <p:nvPr/>
        </p:nvSpPr>
        <p:spPr>
          <a:xfrm>
            <a:off x="3119436" y="3898314"/>
            <a:ext cx="6924677" cy="3046988"/>
          </a:xfrm>
          <a:prstGeom prst="rect">
            <a:avLst/>
          </a:prstGeom>
        </p:spPr>
        <p:txBody>
          <a:bodyPr wrap="square">
            <a:spAutoFit/>
          </a:bodyPr>
          <a:lstStyle/>
          <a:p>
            <a:pPr marL="342900" indent="-342900">
              <a:buAutoNum type="arabicPeriod"/>
            </a:pPr>
            <a:r>
              <a:rPr lang="en-US" sz="2400" dirty="0" smtClean="0"/>
              <a:t>Botnet discovery tools search the computers against a list of threats and monitor communications for behavior patterns that can be used by bots. </a:t>
            </a:r>
          </a:p>
          <a:p>
            <a:pPr marL="342900" indent="-342900">
              <a:buAutoNum type="arabicPeriod"/>
            </a:pPr>
            <a:r>
              <a:rPr lang="en-US" sz="2400" dirty="0" smtClean="0"/>
              <a:t>CAPTCHA </a:t>
            </a:r>
            <a:r>
              <a:rPr lang="en-US" sz="2400" b="1" dirty="0" smtClean="0"/>
              <a:t>(</a:t>
            </a:r>
            <a:r>
              <a:rPr lang="en-US" sz="2400" dirty="0" smtClean="0"/>
              <a:t>Completely Automated Public Turing test to tell Computers and Humans Apart) checks that ensure that the user is human can be used to combat Bots</a:t>
            </a:r>
          </a:p>
          <a:p>
            <a:endParaRPr lang="en-US" sz="2400" dirty="0"/>
          </a:p>
        </p:txBody>
      </p:sp>
    </p:spTree>
    <p:extLst>
      <p:ext uri="{BB962C8B-B14F-4D97-AF65-F5344CB8AC3E}">
        <p14:creationId xmlns:p14="http://schemas.microsoft.com/office/powerpoint/2010/main" val="4899442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6370" y="618518"/>
            <a:ext cx="9905998" cy="1478570"/>
          </a:xfrm>
        </p:spPr>
        <p:txBody>
          <a:bodyPr/>
          <a:lstStyle/>
          <a:p>
            <a:pPr algn="ctr"/>
            <a:r>
              <a:rPr lang="en-US" b="1" u="sng" dirty="0" smtClean="0">
                <a:solidFill>
                  <a:schemeClr val="bg1"/>
                </a:solidFill>
              </a:rPr>
              <a:t>CONCLUSION</a:t>
            </a:r>
            <a:endParaRPr lang="en-US" b="1" u="sng" dirty="0">
              <a:solidFill>
                <a:schemeClr val="bg1"/>
              </a:solidFill>
            </a:endParaRPr>
          </a:p>
        </p:txBody>
      </p:sp>
      <p:sp>
        <p:nvSpPr>
          <p:cNvPr id="3" name="Rectangle 2"/>
          <p:cNvSpPr/>
          <p:nvPr/>
        </p:nvSpPr>
        <p:spPr>
          <a:xfrm>
            <a:off x="2933700" y="2327613"/>
            <a:ext cx="6096000" cy="369332"/>
          </a:xfrm>
          <a:prstGeom prst="rect">
            <a:avLst/>
          </a:prstGeom>
        </p:spPr>
        <p:txBody>
          <a:bodyPr>
            <a:spAutoFit/>
          </a:bodyPr>
          <a:lstStyle/>
          <a:p>
            <a:endParaRPr lang="en-US" dirty="0"/>
          </a:p>
        </p:txBody>
      </p:sp>
      <p:sp>
        <p:nvSpPr>
          <p:cNvPr id="4" name="TextBox 3"/>
          <p:cNvSpPr txBox="1"/>
          <p:nvPr/>
        </p:nvSpPr>
        <p:spPr>
          <a:xfrm>
            <a:off x="2743200" y="2097088"/>
            <a:ext cx="7272338" cy="3046988"/>
          </a:xfrm>
          <a:prstGeom prst="rect">
            <a:avLst/>
          </a:prstGeom>
          <a:noFill/>
        </p:spPr>
        <p:txBody>
          <a:bodyPr wrap="square" rtlCol="0">
            <a:spAutoFit/>
          </a:bodyPr>
          <a:lstStyle/>
          <a:p>
            <a:pPr algn="ctr"/>
            <a:r>
              <a:rPr lang="en-US" sz="2400" dirty="0" smtClean="0"/>
              <a:t>For any product or service marketing is extremely essential. People hardly find time to look around them for advertisements. So digitalization of marketing strategies has become crucial and it also has it own issues with security. </a:t>
            </a:r>
            <a:r>
              <a:rPr lang="en-US" sz="2400" dirty="0"/>
              <a:t>D</a:t>
            </a:r>
            <a:r>
              <a:rPr lang="en-US" sz="2400" dirty="0" smtClean="0"/>
              <a:t>ata protection is very important when its digitalized so by adopting proper cybersecurity practices and implementing network compliances in place we can make internet a safer place </a:t>
            </a:r>
            <a:endParaRPr lang="en-US" sz="2400" dirty="0"/>
          </a:p>
        </p:txBody>
      </p:sp>
    </p:spTree>
    <p:extLst>
      <p:ext uri="{BB962C8B-B14F-4D97-AF65-F5344CB8AC3E}">
        <p14:creationId xmlns:p14="http://schemas.microsoft.com/office/powerpoint/2010/main" val="26116751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1620" y="447068"/>
            <a:ext cx="9905998" cy="1478570"/>
          </a:xfrm>
        </p:spPr>
        <p:txBody>
          <a:bodyPr/>
          <a:lstStyle/>
          <a:p>
            <a:pPr algn="ctr"/>
            <a:r>
              <a:rPr lang="en-US" b="1" u="sng" dirty="0" smtClean="0">
                <a:solidFill>
                  <a:schemeClr val="bg1"/>
                </a:solidFill>
              </a:rPr>
              <a:t>FUTURE SCOPE</a:t>
            </a:r>
            <a:endParaRPr lang="en-US" b="1" u="sng" dirty="0">
              <a:solidFill>
                <a:schemeClr val="bg1"/>
              </a:solidFill>
            </a:endParaRPr>
          </a:p>
        </p:txBody>
      </p:sp>
      <p:sp>
        <p:nvSpPr>
          <p:cNvPr id="3" name="Rectangle 2"/>
          <p:cNvSpPr/>
          <p:nvPr/>
        </p:nvSpPr>
        <p:spPr>
          <a:xfrm>
            <a:off x="2562225" y="1770400"/>
            <a:ext cx="7824788" cy="4524315"/>
          </a:xfrm>
          <a:prstGeom prst="rect">
            <a:avLst/>
          </a:prstGeom>
        </p:spPr>
        <p:txBody>
          <a:bodyPr wrap="square">
            <a:spAutoFit/>
          </a:bodyPr>
          <a:lstStyle/>
          <a:p>
            <a:pPr algn="ctr"/>
            <a:r>
              <a:rPr lang="en-US" sz="2400" dirty="0" smtClean="0"/>
              <a:t>This research paper published </a:t>
            </a:r>
            <a:r>
              <a:rPr lang="en-US" sz="2400" dirty="0"/>
              <a:t>by Susan </a:t>
            </a:r>
            <a:r>
              <a:rPr lang="en-US" sz="2400" dirty="0" smtClean="0"/>
              <a:t>Konyeha describes about cyber threats that are posed to digital marketing. Even though we ensure proper implementation of safe and recommended practices, new vulnerabilities and security breaches are always encountered. So we need to always update ourselves regarding the ongoing attacks and try to secure and reconsider our marketing strategy and also marketing medium . Hackers are increasing in number and always pose a threat when it comes to digital marketing this discussion can be extended to designing action plan when a cyber incident occurs and design methods to retrieve the data masqueraded while marketing</a:t>
            </a:r>
            <a:endParaRPr lang="en-US" sz="2400" dirty="0"/>
          </a:p>
        </p:txBody>
      </p:sp>
    </p:spTree>
    <p:extLst>
      <p:ext uri="{BB962C8B-B14F-4D97-AF65-F5344CB8AC3E}">
        <p14:creationId xmlns:p14="http://schemas.microsoft.com/office/powerpoint/2010/main" val="13068959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0"/>
            <a:ext cx="9905998" cy="1478570"/>
          </a:xfrm>
        </p:spPr>
        <p:txBody>
          <a:bodyPr/>
          <a:lstStyle/>
          <a:p>
            <a:pPr algn="ctr"/>
            <a:r>
              <a:rPr lang="en-US" b="1" u="sng" dirty="0" smtClean="0">
                <a:solidFill>
                  <a:schemeClr val="bg1"/>
                </a:solidFill>
              </a:rPr>
              <a:t>REFERENCES</a:t>
            </a:r>
            <a:endParaRPr lang="en-US" b="1" u="sng" dirty="0">
              <a:solidFill>
                <a:schemeClr val="bg1"/>
              </a:solidFill>
            </a:endParaRPr>
          </a:p>
        </p:txBody>
      </p:sp>
      <p:sp>
        <p:nvSpPr>
          <p:cNvPr id="4" name="Rectangle 3"/>
          <p:cNvSpPr/>
          <p:nvPr/>
        </p:nvSpPr>
        <p:spPr>
          <a:xfrm>
            <a:off x="1808161" y="1192820"/>
            <a:ext cx="9239250" cy="5016758"/>
          </a:xfrm>
          <a:prstGeom prst="rect">
            <a:avLst/>
          </a:prstGeom>
        </p:spPr>
        <p:txBody>
          <a:bodyPr wrap="square">
            <a:spAutoFit/>
          </a:bodyPr>
          <a:lstStyle/>
          <a:p>
            <a:pPr marL="342900" indent="-342900">
              <a:buFont typeface="+mj-lt"/>
              <a:buAutoNum type="arabicPeriod"/>
            </a:pPr>
            <a:r>
              <a:rPr lang="en-US" sz="2000" dirty="0"/>
              <a:t>[1] Gaikwad, M. and Kate, P.H. (2016). E-marketing: A modern approach of business at the door of consumer clear. International Journal of Research in Commerce &amp; Management, 7(9), 56-61</a:t>
            </a:r>
            <a:r>
              <a:rPr lang="en-US" sz="2000" dirty="0" smtClean="0"/>
              <a:t>.</a:t>
            </a:r>
          </a:p>
          <a:p>
            <a:pPr marL="342900" indent="-342900">
              <a:buFont typeface="+mj-lt"/>
              <a:buAutoNum type="arabicPeriod"/>
            </a:pPr>
            <a:r>
              <a:rPr lang="en-US" sz="2000" dirty="0" smtClean="0"/>
              <a:t> </a:t>
            </a:r>
            <a:r>
              <a:rPr lang="en-US" sz="2000" dirty="0"/>
              <a:t>[2] Zimmer, S. (2017). Marketing. Marketing -- Research Starters Business, 1-4</a:t>
            </a:r>
            <a:r>
              <a:rPr lang="en-US" sz="2000" dirty="0" smtClean="0"/>
              <a:t>.</a:t>
            </a:r>
          </a:p>
          <a:p>
            <a:pPr marL="342900" indent="-342900">
              <a:buFont typeface="+mj-lt"/>
              <a:buAutoNum type="arabicPeriod"/>
            </a:pPr>
            <a:r>
              <a:rPr lang="en-US" sz="2000" dirty="0" smtClean="0"/>
              <a:t> </a:t>
            </a:r>
            <a:r>
              <a:rPr lang="en-US" sz="2000" dirty="0"/>
              <a:t>[3] Roberts, S. D., and Micken, K. S. (2015). Marketing digital offerings is different: Strategies for teaching about digital offerings in the marketing classroom. Journal of Education for Business, 90(2), 96-102. </a:t>
            </a:r>
            <a:endParaRPr lang="en-US" sz="2000" dirty="0" smtClean="0"/>
          </a:p>
          <a:p>
            <a:pPr marL="342900" indent="-342900">
              <a:buFont typeface="+mj-lt"/>
              <a:buAutoNum type="arabicPeriod"/>
            </a:pPr>
            <a:r>
              <a:rPr lang="en-US" sz="2000" dirty="0" smtClean="0"/>
              <a:t>[</a:t>
            </a:r>
            <a:r>
              <a:rPr lang="en-US" sz="2000" dirty="0"/>
              <a:t>4] Piñeiro-Otero, Teresa and Martínez-Rolán, Xabier. (2016). Understanding digital marketing—basics and actions. Springer International Publishing Switzerland 2016, DOI </a:t>
            </a:r>
            <a:r>
              <a:rPr lang="en-US" sz="2000" dirty="0" smtClean="0"/>
              <a:t>10.1007/978-3-319-28281-7_2</a:t>
            </a:r>
          </a:p>
          <a:p>
            <a:pPr marL="342900" indent="-342900">
              <a:buFont typeface="+mj-lt"/>
              <a:buAutoNum type="arabicPeriod"/>
            </a:pPr>
            <a:r>
              <a:rPr lang="en-US" sz="2000" dirty="0" smtClean="0"/>
              <a:t> </a:t>
            </a:r>
            <a:r>
              <a:rPr lang="en-US" sz="2000" dirty="0"/>
              <a:t>[5] Armitage, J. (2015). Strategic insights. Marketing Insights, American Marketing Association, ISSN: 1040- 8460. 27(1), </a:t>
            </a:r>
            <a:r>
              <a:rPr lang="en-US" sz="2000" dirty="0" smtClean="0"/>
              <a:t>22-23</a:t>
            </a:r>
          </a:p>
          <a:p>
            <a:pPr marL="342900" indent="-342900">
              <a:buFont typeface="+mj-lt"/>
              <a:buAutoNum type="arabicPeriod"/>
            </a:pPr>
            <a:r>
              <a:rPr lang="en-US" sz="2000" dirty="0"/>
              <a:t>[1] Gaikwad, M. and Kate, P.H. (2016). E-marketing: A modern approach of business at the door of consumer clear. International Journal of Research in Commerce &amp; Management, 7(9), 56-61. [2] Zimmer, S. (2017). Marketing. Marketing -- Research Starters Business, </a:t>
            </a:r>
          </a:p>
        </p:txBody>
      </p:sp>
    </p:spTree>
    <p:extLst>
      <p:ext uri="{BB962C8B-B14F-4D97-AF65-F5344CB8AC3E}">
        <p14:creationId xmlns:p14="http://schemas.microsoft.com/office/powerpoint/2010/main" val="37697143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5575111" y="416904"/>
            <a:ext cx="3084891" cy="1478570"/>
          </a:xfrm>
        </p:spPr>
        <p:txBody>
          <a:bodyPr>
            <a:normAutofit/>
          </a:bodyPr>
          <a:lstStyle/>
          <a:p>
            <a:r>
              <a:rPr lang="en-US" b="1" u="sng" dirty="0" smtClean="0">
                <a:solidFill>
                  <a:schemeClr val="bg1"/>
                </a:solidFill>
                <a:effectLst>
                  <a:outerShdw blurRad="38100" dist="38100" dir="2700000" algn="tl">
                    <a:srgbClr val="000000">
                      <a:alpha val="43137"/>
                    </a:srgbClr>
                  </a:outerShdw>
                </a:effectLst>
              </a:rPr>
              <a:t>Abstract</a:t>
            </a:r>
            <a:endParaRPr lang="en-US" b="1" u="sng" dirty="0">
              <a:solidFill>
                <a:schemeClr val="bg1"/>
              </a:solidFill>
              <a:effectLst>
                <a:outerShdw blurRad="38100" dist="38100" dir="2700000" algn="tl">
                  <a:srgbClr val="000000">
                    <a:alpha val="43137"/>
                  </a:srgbClr>
                </a:outerShdw>
              </a:effectLst>
            </a:endParaRPr>
          </a:p>
        </p:txBody>
      </p:sp>
      <p:sp>
        <p:nvSpPr>
          <p:cNvPr id="5" name="TextBox 4"/>
          <p:cNvSpPr txBox="1"/>
          <p:nvPr/>
        </p:nvSpPr>
        <p:spPr>
          <a:xfrm>
            <a:off x="2357438" y="1895475"/>
            <a:ext cx="8629650" cy="3539430"/>
          </a:xfrm>
          <a:prstGeom prst="rect">
            <a:avLst/>
          </a:prstGeom>
          <a:noFill/>
        </p:spPr>
        <p:txBody>
          <a:bodyPr wrap="square" rtlCol="0">
            <a:spAutoFit/>
          </a:bodyPr>
          <a:lstStyle/>
          <a:p>
            <a:pPr algn="ctr"/>
            <a:r>
              <a:rPr lang="en-US" sz="2800" dirty="0"/>
              <a:t>The primary objective of any form of online marketing business is to connect a business or organization with its target audience via digital </a:t>
            </a:r>
            <a:r>
              <a:rPr lang="en-US" sz="2800" dirty="0" smtClean="0"/>
              <a:t>channels in order to increase its reach</a:t>
            </a:r>
            <a:r>
              <a:rPr lang="en-US" sz="2800" dirty="0"/>
              <a:t>. Cybersecurity is crucial to digital marketing hence dealing with security threats in cyberspace is essential for success in digital </a:t>
            </a:r>
            <a:r>
              <a:rPr lang="en-US" sz="2800" dirty="0" smtClean="0"/>
              <a:t>marketing. Promotions have to be done using an efficient marketing strategy that doesn’t have any security issues.</a:t>
            </a:r>
            <a:endParaRPr lang="en-US" sz="2800" dirty="0"/>
          </a:p>
        </p:txBody>
      </p:sp>
    </p:spTree>
    <p:extLst>
      <p:ext uri="{BB962C8B-B14F-4D97-AF65-F5344CB8AC3E}">
        <p14:creationId xmlns:p14="http://schemas.microsoft.com/office/powerpoint/2010/main" val="10948493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314950" y="2586036"/>
            <a:ext cx="2256965" cy="584775"/>
          </a:xfrm>
          <a:prstGeom prst="rect">
            <a:avLst/>
          </a:prstGeom>
          <a:noFill/>
        </p:spPr>
        <p:txBody>
          <a:bodyPr wrap="none" rtlCol="0">
            <a:spAutoFit/>
          </a:bodyPr>
          <a:lstStyle/>
          <a:p>
            <a:r>
              <a:rPr lang="en-US" sz="3200" b="1" u="sng" dirty="0" smtClean="0">
                <a:solidFill>
                  <a:schemeClr val="bg1"/>
                </a:solidFill>
              </a:rPr>
              <a:t>THANKYOU</a:t>
            </a:r>
          </a:p>
        </p:txBody>
      </p:sp>
      <p:sp>
        <p:nvSpPr>
          <p:cNvPr id="4" name="TextBox 3"/>
          <p:cNvSpPr txBox="1"/>
          <p:nvPr/>
        </p:nvSpPr>
        <p:spPr>
          <a:xfrm>
            <a:off x="8542111" y="4986338"/>
            <a:ext cx="2435283" cy="830997"/>
          </a:xfrm>
          <a:prstGeom prst="rect">
            <a:avLst/>
          </a:prstGeom>
          <a:noFill/>
        </p:spPr>
        <p:txBody>
          <a:bodyPr wrap="none" rtlCol="0">
            <a:spAutoFit/>
          </a:bodyPr>
          <a:lstStyle/>
          <a:p>
            <a:r>
              <a:rPr lang="en-US" sz="2400" b="1" dirty="0" smtClean="0"/>
              <a:t> SVN</a:t>
            </a:r>
            <a:r>
              <a:rPr lang="en-US" sz="2400" b="1" dirty="0"/>
              <a:t>. Ramakanth</a:t>
            </a:r>
          </a:p>
          <a:p>
            <a:r>
              <a:rPr lang="en-US" sz="2400" b="1" dirty="0" smtClean="0"/>
              <a:t>1602-19-733-118</a:t>
            </a:r>
          </a:p>
        </p:txBody>
      </p:sp>
    </p:spTree>
    <p:extLst>
      <p:ext uri="{BB962C8B-B14F-4D97-AF65-F5344CB8AC3E}">
        <p14:creationId xmlns:p14="http://schemas.microsoft.com/office/powerpoint/2010/main" val="88450930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96297" y="601146"/>
            <a:ext cx="1732334" cy="646331"/>
          </a:xfrm>
          <a:prstGeom prst="rect">
            <a:avLst/>
          </a:prstGeom>
        </p:spPr>
        <p:txBody>
          <a:bodyPr wrap="none">
            <a:spAutoFit/>
          </a:bodyPr>
          <a:lstStyle/>
          <a:p>
            <a:r>
              <a:rPr lang="en-US" sz="3600" b="1" u="sng" dirty="0" smtClean="0">
                <a:solidFill>
                  <a:schemeClr val="bg1"/>
                </a:solidFill>
                <a:effectLst>
                  <a:outerShdw blurRad="38100" dist="38100" dir="2700000" algn="tl">
                    <a:srgbClr val="000000">
                      <a:alpha val="43137"/>
                    </a:srgbClr>
                  </a:outerShdw>
                </a:effectLst>
              </a:rPr>
              <a:t>SURVEY</a:t>
            </a:r>
            <a:endParaRPr lang="en-US" sz="3600" b="1" u="sng" dirty="0">
              <a:solidFill>
                <a:schemeClr val="bg1"/>
              </a:solidFill>
              <a:effectLst>
                <a:outerShdw blurRad="38100" dist="38100" dir="2700000" algn="tl">
                  <a:srgbClr val="000000">
                    <a:alpha val="43137"/>
                  </a:srgbClr>
                </a:outerShdw>
              </a:effectLst>
            </a:endParaRPr>
          </a:p>
        </p:txBody>
      </p:sp>
      <p:sp>
        <p:nvSpPr>
          <p:cNvPr id="4" name="TextBox 3"/>
          <p:cNvSpPr txBox="1"/>
          <p:nvPr/>
        </p:nvSpPr>
        <p:spPr>
          <a:xfrm>
            <a:off x="1533301" y="1418928"/>
            <a:ext cx="9458326" cy="4832092"/>
          </a:xfrm>
          <a:prstGeom prst="rect">
            <a:avLst/>
          </a:prstGeom>
          <a:noFill/>
        </p:spPr>
        <p:txBody>
          <a:bodyPr wrap="square" rtlCol="0">
            <a:spAutoFit/>
          </a:bodyPr>
          <a:lstStyle/>
          <a:p>
            <a:pPr algn="ctr"/>
            <a:r>
              <a:rPr lang="en-US" sz="2800" dirty="0"/>
              <a:t>In this study, a survey method is used to collect data by means of questionnaire instrument (Google forms). Usable data was collected from 680 participants who are members of a Facebook group in Nigeria, comprising 34,000 digital marketers, and the sample population was randomly selected. The questionnaire gathered data from those involved in various forms of digital </a:t>
            </a:r>
            <a:r>
              <a:rPr lang="en-US" sz="2800" dirty="0" smtClean="0"/>
              <a:t>marketing. </a:t>
            </a:r>
            <a:r>
              <a:rPr lang="en-US" sz="2800" dirty="0"/>
              <a:t>The questionnaire collected data that covered: channels used by digital marketer; which of the tools/channels are more preferred by various digital marketers. The survey information collected was examined using the Statistical Package for Social Sciences (SPSS)</a:t>
            </a:r>
          </a:p>
        </p:txBody>
      </p:sp>
    </p:spTree>
    <p:extLst>
      <p:ext uri="{BB962C8B-B14F-4D97-AF65-F5344CB8AC3E}">
        <p14:creationId xmlns:p14="http://schemas.microsoft.com/office/powerpoint/2010/main" val="8439377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7313" y="657225"/>
            <a:ext cx="9701212" cy="5657850"/>
          </a:xfrm>
          <a:prstGeom prst="rect">
            <a:avLst/>
          </a:prstGeom>
        </p:spPr>
      </p:pic>
    </p:spTree>
    <p:extLst>
      <p:ext uri="{BB962C8B-B14F-4D97-AF65-F5344CB8AC3E}">
        <p14:creationId xmlns:p14="http://schemas.microsoft.com/office/powerpoint/2010/main" val="19125391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48249" y="614361"/>
            <a:ext cx="3824290" cy="723901"/>
          </a:xfrm>
        </p:spPr>
        <p:txBody>
          <a:bodyPr>
            <a:normAutofit/>
          </a:bodyPr>
          <a:lstStyle/>
          <a:p>
            <a:r>
              <a:rPr lang="en-US" sz="3600" b="1" u="sng" dirty="0" smtClean="0">
                <a:solidFill>
                  <a:schemeClr val="bg1"/>
                </a:solidFill>
              </a:rPr>
              <a:t>INTRODUCTION</a:t>
            </a:r>
            <a:endParaRPr lang="en-US" sz="3600" b="1" u="sng" dirty="0">
              <a:solidFill>
                <a:schemeClr val="bg1"/>
              </a:solidFill>
            </a:endParaRPr>
          </a:p>
        </p:txBody>
      </p:sp>
      <p:sp>
        <p:nvSpPr>
          <p:cNvPr id="4" name="TextBox 3"/>
          <p:cNvSpPr txBox="1"/>
          <p:nvPr/>
        </p:nvSpPr>
        <p:spPr>
          <a:xfrm>
            <a:off x="2486025" y="1600200"/>
            <a:ext cx="8729663" cy="4401205"/>
          </a:xfrm>
          <a:prstGeom prst="rect">
            <a:avLst/>
          </a:prstGeom>
          <a:noFill/>
        </p:spPr>
        <p:txBody>
          <a:bodyPr wrap="square" rtlCol="0">
            <a:spAutoFit/>
          </a:bodyPr>
          <a:lstStyle/>
          <a:p>
            <a:pPr algn="ctr"/>
            <a:r>
              <a:rPr lang="en-US" sz="2800" dirty="0"/>
              <a:t>Digital marketers work with e-commerce websites daily and these e-commerce websites' transactions are constantly under attack by hackers. Most times, third party services are used such as </a:t>
            </a:r>
            <a:r>
              <a:rPr lang="en-US" sz="2800" dirty="0" smtClean="0"/>
              <a:t>pay TM, phone Pay </a:t>
            </a:r>
            <a:r>
              <a:rPr lang="en-US" sz="2800" dirty="0"/>
              <a:t>who use customers payment data, sometimes this customers payment information could be compromised and exploited by hackers if not handled </a:t>
            </a:r>
            <a:r>
              <a:rPr lang="en-US" sz="2800" dirty="0" smtClean="0"/>
              <a:t>securely</a:t>
            </a:r>
            <a:r>
              <a:rPr lang="en-US" sz="2800" dirty="0"/>
              <a:t>. Digital marketing </a:t>
            </a:r>
            <a:r>
              <a:rPr lang="en-US" sz="2800" dirty="0" smtClean="0"/>
              <a:t>strategies </a:t>
            </a:r>
            <a:r>
              <a:rPr lang="en-US" sz="2800" dirty="0"/>
              <a:t>have to be prioritized </a:t>
            </a:r>
            <a:r>
              <a:rPr lang="en-US" sz="2800" dirty="0" smtClean="0"/>
              <a:t> because it enables </a:t>
            </a:r>
            <a:r>
              <a:rPr lang="en-US" sz="2800" dirty="0"/>
              <a:t>individuals or organizations to reach clients by combining advanced technologies with existing marketing plans. </a:t>
            </a:r>
          </a:p>
        </p:txBody>
      </p:sp>
    </p:spTree>
    <p:extLst>
      <p:ext uri="{BB962C8B-B14F-4D97-AF65-F5344CB8AC3E}">
        <p14:creationId xmlns:p14="http://schemas.microsoft.com/office/powerpoint/2010/main" val="8733488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143856" y="1712089"/>
            <a:ext cx="8810625" cy="3108543"/>
          </a:xfrm>
          <a:prstGeom prst="rect">
            <a:avLst/>
          </a:prstGeom>
        </p:spPr>
        <p:txBody>
          <a:bodyPr wrap="square">
            <a:spAutoFit/>
          </a:bodyPr>
          <a:lstStyle/>
          <a:p>
            <a:endParaRPr lang="en-US" sz="2800" dirty="0"/>
          </a:p>
          <a:p>
            <a:pPr marL="342900" indent="-342900">
              <a:buFont typeface="Arial" panose="020B0604020202020204" pitchFamily="34" charset="0"/>
              <a:buChar char="•"/>
            </a:pPr>
            <a:r>
              <a:rPr lang="en-US" sz="2800" dirty="0"/>
              <a:t>Malware infection from files downloaded or links clicked</a:t>
            </a:r>
          </a:p>
          <a:p>
            <a:pPr marL="342900" indent="-342900">
              <a:buFont typeface="Arial" panose="020B0604020202020204" pitchFamily="34" charset="0"/>
              <a:buChar char="•"/>
            </a:pPr>
            <a:r>
              <a:rPr lang="en-US" sz="2800" dirty="0"/>
              <a:t>Browser hijacking and redirection</a:t>
            </a:r>
          </a:p>
          <a:p>
            <a:pPr marL="342900" indent="-342900">
              <a:buFont typeface="Arial" panose="020B0604020202020204" pitchFamily="34" charset="0"/>
              <a:buChar char="•"/>
            </a:pPr>
            <a:r>
              <a:rPr lang="en-US" sz="2800" dirty="0"/>
              <a:t>Stealing of data and other sensitive information</a:t>
            </a:r>
          </a:p>
          <a:p>
            <a:pPr marL="342900" indent="-342900">
              <a:buFont typeface="Arial" panose="020B0604020202020204" pitchFamily="34" charset="0"/>
              <a:buChar char="•"/>
            </a:pPr>
            <a:r>
              <a:rPr lang="en-US" sz="2800" dirty="0"/>
              <a:t>Identity theft</a:t>
            </a:r>
          </a:p>
          <a:p>
            <a:pPr marL="342900" indent="-342900">
              <a:buFont typeface="Arial" panose="020B0604020202020204" pitchFamily="34" charset="0"/>
              <a:buChar char="•"/>
            </a:pPr>
            <a:r>
              <a:rPr lang="en-US" sz="2800" dirty="0"/>
              <a:t>Proliferation of fake news </a:t>
            </a:r>
          </a:p>
          <a:p>
            <a:pPr marL="342900" indent="-342900">
              <a:buFont typeface="Arial" panose="020B0604020202020204" pitchFamily="34" charset="0"/>
              <a:buChar char="•"/>
            </a:pPr>
            <a:r>
              <a:rPr lang="en-US" sz="2800" dirty="0" smtClean="0"/>
              <a:t>DDOS </a:t>
            </a:r>
            <a:r>
              <a:rPr lang="en-US" sz="2800" dirty="0"/>
              <a:t>attacks on </a:t>
            </a:r>
            <a:r>
              <a:rPr lang="en-US" sz="2800" dirty="0" smtClean="0"/>
              <a:t>website</a:t>
            </a:r>
            <a:endParaRPr lang="en-US" sz="2800" dirty="0"/>
          </a:p>
        </p:txBody>
      </p:sp>
      <p:sp>
        <p:nvSpPr>
          <p:cNvPr id="4" name="Rectangle 3"/>
          <p:cNvSpPr/>
          <p:nvPr/>
        </p:nvSpPr>
        <p:spPr>
          <a:xfrm>
            <a:off x="1747212" y="958333"/>
            <a:ext cx="9756197" cy="584775"/>
          </a:xfrm>
          <a:prstGeom prst="rect">
            <a:avLst/>
          </a:prstGeom>
        </p:spPr>
        <p:txBody>
          <a:bodyPr wrap="none">
            <a:spAutoFit/>
          </a:bodyPr>
          <a:lstStyle/>
          <a:p>
            <a:r>
              <a:rPr lang="en-US" sz="3200" b="1" dirty="0">
                <a:solidFill>
                  <a:schemeClr val="bg1"/>
                </a:solidFill>
                <a:effectLst>
                  <a:outerShdw blurRad="38100" dist="38100" dir="2700000" algn="tl">
                    <a:srgbClr val="000000">
                      <a:alpha val="43137"/>
                    </a:srgbClr>
                  </a:outerShdw>
                </a:effectLst>
              </a:rPr>
              <a:t>Forms of </a:t>
            </a:r>
            <a:r>
              <a:rPr lang="en-US" sz="3200" b="1" dirty="0" smtClean="0">
                <a:solidFill>
                  <a:schemeClr val="bg1"/>
                </a:solidFill>
                <a:effectLst>
                  <a:outerShdw blurRad="38100" dist="38100" dir="2700000" algn="tl">
                    <a:srgbClr val="000000">
                      <a:alpha val="43137"/>
                    </a:srgbClr>
                  </a:outerShdw>
                </a:effectLst>
              </a:rPr>
              <a:t>Cyberattacks That Involves Digital Marketing</a:t>
            </a:r>
            <a:r>
              <a:rPr lang="en-US" sz="2400" b="1" dirty="0" smtClean="0">
                <a:solidFill>
                  <a:schemeClr val="bg1"/>
                </a:solidFill>
                <a:effectLst>
                  <a:outerShdw blurRad="38100" dist="38100" dir="2700000" algn="tl">
                    <a:srgbClr val="000000">
                      <a:alpha val="43137"/>
                    </a:srgbClr>
                  </a:outerShdw>
                </a:effectLst>
              </a:rPr>
              <a:t>: </a:t>
            </a:r>
            <a:endParaRPr lang="en-US" sz="24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9090358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1161443"/>
            <a:ext cx="9905998" cy="1478570"/>
          </a:xfrm>
        </p:spPr>
        <p:txBody>
          <a:bodyPr/>
          <a:lstStyle/>
          <a:p>
            <a:pPr algn="ctr"/>
            <a:r>
              <a:rPr lang="en-US" b="1" dirty="0">
                <a:solidFill>
                  <a:schemeClr val="bg1">
                    <a:lumMod val="95000"/>
                    <a:lumOff val="5000"/>
                  </a:schemeClr>
                </a:solidFill>
              </a:rPr>
              <a:t>Research question formulation</a:t>
            </a:r>
          </a:p>
        </p:txBody>
      </p:sp>
      <p:sp>
        <p:nvSpPr>
          <p:cNvPr id="3" name="TextBox 2"/>
          <p:cNvSpPr txBox="1"/>
          <p:nvPr/>
        </p:nvSpPr>
        <p:spPr>
          <a:xfrm>
            <a:off x="1872456" y="3000376"/>
            <a:ext cx="8443912" cy="2246769"/>
          </a:xfrm>
          <a:prstGeom prst="rect">
            <a:avLst/>
          </a:prstGeom>
          <a:noFill/>
        </p:spPr>
        <p:txBody>
          <a:bodyPr wrap="square" rtlCol="0">
            <a:spAutoFit/>
          </a:bodyPr>
          <a:lstStyle/>
          <a:p>
            <a:pPr marL="400050" indent="-400050">
              <a:buAutoNum type="romanLcParenBoth"/>
            </a:pPr>
            <a:r>
              <a:rPr lang="en-US" sz="2800" dirty="0" smtClean="0"/>
              <a:t>What </a:t>
            </a:r>
            <a:r>
              <a:rPr lang="en-US" sz="2800" dirty="0"/>
              <a:t>are the basic </a:t>
            </a:r>
            <a:r>
              <a:rPr lang="en-US" sz="2800" dirty="0" smtClean="0"/>
              <a:t>tools?</a:t>
            </a:r>
          </a:p>
          <a:p>
            <a:pPr marL="400050" indent="-400050">
              <a:buAutoNum type="romanLcParenBoth"/>
            </a:pPr>
            <a:r>
              <a:rPr lang="en-US" sz="2800" dirty="0"/>
              <a:t>What are </a:t>
            </a:r>
            <a:r>
              <a:rPr lang="en-US" sz="2800" dirty="0" smtClean="0"/>
              <a:t>the digital </a:t>
            </a:r>
            <a:r>
              <a:rPr lang="en-US" sz="2800" dirty="0"/>
              <a:t>marketing </a:t>
            </a:r>
            <a:r>
              <a:rPr lang="en-US" sz="2800" dirty="0" smtClean="0"/>
              <a:t>strategies?</a:t>
            </a:r>
          </a:p>
          <a:p>
            <a:pPr marL="400050" indent="-400050">
              <a:buAutoNum type="romanLcParenBoth"/>
            </a:pPr>
            <a:r>
              <a:rPr lang="en-US" sz="2800" dirty="0" smtClean="0"/>
              <a:t> How </a:t>
            </a:r>
            <a:r>
              <a:rPr lang="en-US" sz="2800" dirty="0"/>
              <a:t>effective are the digital marketing </a:t>
            </a:r>
            <a:r>
              <a:rPr lang="en-US" sz="2800" dirty="0" smtClean="0"/>
              <a:t>tools?</a:t>
            </a:r>
          </a:p>
          <a:p>
            <a:pPr marL="400050" indent="-400050">
              <a:buAutoNum type="romanLcParenBoth"/>
            </a:pPr>
            <a:r>
              <a:rPr lang="en-US" sz="2800" dirty="0"/>
              <a:t>What measures </a:t>
            </a:r>
            <a:r>
              <a:rPr lang="en-US" sz="2800" dirty="0" smtClean="0"/>
              <a:t>are taken to </a:t>
            </a:r>
            <a:r>
              <a:rPr lang="en-US" sz="2800" dirty="0"/>
              <a:t>ensure security in </a:t>
            </a:r>
            <a:r>
              <a:rPr lang="en-US" sz="2800" dirty="0" smtClean="0"/>
              <a:t>cyberspace?</a:t>
            </a:r>
            <a:endParaRPr lang="en-US" sz="2800" dirty="0"/>
          </a:p>
        </p:txBody>
      </p:sp>
    </p:spTree>
    <p:extLst>
      <p:ext uri="{BB962C8B-B14F-4D97-AF65-F5344CB8AC3E}">
        <p14:creationId xmlns:p14="http://schemas.microsoft.com/office/powerpoint/2010/main" val="39710193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1637" y="857251"/>
            <a:ext cx="9272588" cy="5186362"/>
          </a:xfrm>
          <a:prstGeom prst="rect">
            <a:avLst/>
          </a:prstGeom>
        </p:spPr>
      </p:pic>
    </p:spTree>
    <p:extLst>
      <p:ext uri="{BB962C8B-B14F-4D97-AF65-F5344CB8AC3E}">
        <p14:creationId xmlns:p14="http://schemas.microsoft.com/office/powerpoint/2010/main" val="28527163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2888" y="2290155"/>
            <a:ext cx="2416175" cy="1478570"/>
          </a:xfrm>
        </p:spPr>
        <p:txBody>
          <a:bodyPr>
            <a:normAutofit fontScale="90000"/>
          </a:bodyPr>
          <a:lstStyle/>
          <a:p>
            <a:pPr algn="ctr"/>
            <a:r>
              <a:rPr lang="en-US" b="1" dirty="0" smtClean="0">
                <a:solidFill>
                  <a:schemeClr val="bg1"/>
                </a:solidFill>
              </a:rPr>
              <a:t>Most </a:t>
            </a:r>
            <a:br>
              <a:rPr lang="en-US" b="1" dirty="0" smtClean="0">
                <a:solidFill>
                  <a:schemeClr val="bg1"/>
                </a:solidFill>
              </a:rPr>
            </a:br>
            <a:r>
              <a:rPr lang="en-US" b="1" dirty="0" smtClean="0">
                <a:solidFill>
                  <a:schemeClr val="bg1"/>
                </a:solidFill>
              </a:rPr>
              <a:t>preferred</a:t>
            </a:r>
            <a:br>
              <a:rPr lang="en-US" b="1" dirty="0" smtClean="0">
                <a:solidFill>
                  <a:schemeClr val="bg1"/>
                </a:solidFill>
              </a:rPr>
            </a:br>
            <a:r>
              <a:rPr lang="en-US" b="1" dirty="0" smtClean="0">
                <a:solidFill>
                  <a:schemeClr val="bg1"/>
                </a:solidFill>
              </a:rPr>
              <a:t>tools</a:t>
            </a:r>
            <a:endParaRPr lang="en-US" b="1" dirty="0">
              <a:solidFill>
                <a:schemeClr val="bg1"/>
              </a:solidFill>
            </a:endParaRPr>
          </a:p>
        </p:txBody>
      </p:sp>
      <p:graphicFrame>
        <p:nvGraphicFramePr>
          <p:cNvPr id="8" name="Table 7"/>
          <p:cNvGraphicFramePr>
            <a:graphicFrameLocks noGrp="1"/>
          </p:cNvGraphicFramePr>
          <p:nvPr>
            <p:extLst>
              <p:ext uri="{D42A27DB-BD31-4B8C-83A1-F6EECF244321}">
                <p14:modId xmlns:p14="http://schemas.microsoft.com/office/powerpoint/2010/main" val="1998240034"/>
              </p:ext>
            </p:extLst>
          </p:nvPr>
        </p:nvGraphicFramePr>
        <p:xfrm>
          <a:off x="4833934" y="160019"/>
          <a:ext cx="6538915" cy="6386513"/>
        </p:xfrm>
        <a:graphic>
          <a:graphicData uri="http://schemas.openxmlformats.org/drawingml/2006/table">
            <a:tbl>
              <a:tblPr firstRow="1" bandRow="1">
                <a:tableStyleId>{5C22544A-7EE6-4342-B048-85BDC9FD1C3A}</a:tableStyleId>
              </a:tblPr>
              <a:tblGrid>
                <a:gridCol w="3538539">
                  <a:extLst>
                    <a:ext uri="{9D8B030D-6E8A-4147-A177-3AD203B41FA5}">
                      <a16:colId xmlns:a16="http://schemas.microsoft.com/office/drawing/2014/main" val="3846495305"/>
                    </a:ext>
                  </a:extLst>
                </a:gridCol>
                <a:gridCol w="3000376">
                  <a:extLst>
                    <a:ext uri="{9D8B030D-6E8A-4147-A177-3AD203B41FA5}">
                      <a16:colId xmlns:a16="http://schemas.microsoft.com/office/drawing/2014/main" val="444544197"/>
                    </a:ext>
                  </a:extLst>
                </a:gridCol>
              </a:tblGrid>
              <a:tr h="845820">
                <a:tc>
                  <a:txBody>
                    <a:bodyPr/>
                    <a:lstStyle/>
                    <a:p>
                      <a:pPr algn="ctr"/>
                      <a:r>
                        <a:rPr lang="en-US" dirty="0" smtClean="0">
                          <a:solidFill>
                            <a:schemeClr val="bg1"/>
                          </a:solidFill>
                        </a:rPr>
                        <a:t>Technique</a:t>
                      </a:r>
                    </a:p>
                  </a:txBody>
                  <a:tcPr/>
                </a:tc>
                <a:tc>
                  <a:txBody>
                    <a:bodyPr/>
                    <a:lstStyle/>
                    <a:p>
                      <a:pPr algn="ctr"/>
                      <a:r>
                        <a:rPr lang="en-US" dirty="0" smtClean="0">
                          <a:solidFill>
                            <a:schemeClr val="bg1"/>
                          </a:solidFill>
                        </a:rPr>
                        <a:t>Tools</a:t>
                      </a:r>
                      <a:endParaRPr lang="en-US" dirty="0">
                        <a:solidFill>
                          <a:schemeClr val="bg1"/>
                        </a:solidFill>
                      </a:endParaRPr>
                    </a:p>
                  </a:txBody>
                  <a:tcPr/>
                </a:tc>
                <a:extLst>
                  <a:ext uri="{0D108BD9-81ED-4DB2-BD59-A6C34878D82A}">
                    <a16:rowId xmlns:a16="http://schemas.microsoft.com/office/drawing/2014/main" val="3492487712"/>
                  </a:ext>
                </a:extLst>
              </a:tr>
              <a:tr h="968693">
                <a:tc>
                  <a:txBody>
                    <a:bodyPr/>
                    <a:lstStyle/>
                    <a:p>
                      <a:pPr algn="ctr"/>
                      <a:r>
                        <a:rPr lang="en-US" dirty="0" smtClean="0"/>
                        <a:t>Paid Channel Advertising</a:t>
                      </a:r>
                      <a:endParaRPr lang="en-US" dirty="0"/>
                    </a:p>
                  </a:txBody>
                  <a:tcPr/>
                </a:tc>
                <a:tc>
                  <a:txBody>
                    <a:bodyPr/>
                    <a:lstStyle/>
                    <a:p>
                      <a:pPr algn="ctr"/>
                      <a:r>
                        <a:rPr lang="en-US" dirty="0" smtClean="0"/>
                        <a:t>Adword</a:t>
                      </a:r>
                    </a:p>
                    <a:p>
                      <a:pPr algn="ctr"/>
                      <a:r>
                        <a:rPr lang="en-US" dirty="0" smtClean="0"/>
                        <a:t>Blogs </a:t>
                      </a:r>
                    </a:p>
                    <a:p>
                      <a:pPr algn="ctr"/>
                      <a:r>
                        <a:rPr lang="en-US" dirty="0" smtClean="0"/>
                        <a:t>Social Media</a:t>
                      </a:r>
                    </a:p>
                  </a:txBody>
                  <a:tcPr/>
                </a:tc>
                <a:extLst>
                  <a:ext uri="{0D108BD9-81ED-4DB2-BD59-A6C34878D82A}">
                    <a16:rowId xmlns:a16="http://schemas.microsoft.com/office/drawing/2014/main" val="3687803020"/>
                  </a:ext>
                </a:extLst>
              </a:tr>
              <a:tr h="894828">
                <a:tc>
                  <a:txBody>
                    <a:bodyPr/>
                    <a:lstStyle/>
                    <a:p>
                      <a:pPr algn="ctr"/>
                      <a:r>
                        <a:rPr lang="en-US" dirty="0" smtClean="0"/>
                        <a:t>Social Media</a:t>
                      </a:r>
                      <a:endParaRPr lang="en-US" dirty="0"/>
                    </a:p>
                  </a:txBody>
                  <a:tcPr/>
                </a:tc>
                <a:tc>
                  <a:txBody>
                    <a:bodyPr/>
                    <a:lstStyle/>
                    <a:p>
                      <a:pPr algn="ctr"/>
                      <a:r>
                        <a:rPr lang="en-US" dirty="0" smtClean="0"/>
                        <a:t>Facebook </a:t>
                      </a:r>
                    </a:p>
                    <a:p>
                      <a:pPr algn="ctr"/>
                      <a:r>
                        <a:rPr lang="en-US" dirty="0" smtClean="0"/>
                        <a:t>Instagram </a:t>
                      </a:r>
                    </a:p>
                    <a:p>
                      <a:pPr algn="ctr"/>
                      <a:r>
                        <a:rPr lang="en-US" dirty="0" smtClean="0"/>
                        <a:t>Twitter</a:t>
                      </a:r>
                      <a:endParaRPr lang="en-US" dirty="0"/>
                    </a:p>
                  </a:txBody>
                  <a:tcPr/>
                </a:tc>
                <a:extLst>
                  <a:ext uri="{0D108BD9-81ED-4DB2-BD59-A6C34878D82A}">
                    <a16:rowId xmlns:a16="http://schemas.microsoft.com/office/drawing/2014/main" val="1446307705"/>
                  </a:ext>
                </a:extLst>
              </a:tr>
              <a:tr h="894828">
                <a:tc>
                  <a:txBody>
                    <a:bodyPr/>
                    <a:lstStyle/>
                    <a:p>
                      <a:pPr algn="ctr"/>
                      <a:r>
                        <a:rPr lang="en-US" dirty="0" smtClean="0"/>
                        <a:t>Design</a:t>
                      </a:r>
                      <a:endParaRPr lang="en-US" dirty="0"/>
                    </a:p>
                  </a:txBody>
                  <a:tcPr/>
                </a:tc>
                <a:tc>
                  <a:txBody>
                    <a:bodyPr/>
                    <a:lstStyle/>
                    <a:p>
                      <a:pPr algn="ctr"/>
                      <a:r>
                        <a:rPr lang="en-US" dirty="0" smtClean="0"/>
                        <a:t>Canva </a:t>
                      </a:r>
                    </a:p>
                    <a:p>
                      <a:pPr algn="ctr"/>
                      <a:r>
                        <a:rPr lang="en-US" dirty="0" smtClean="0"/>
                        <a:t>Photoshop</a:t>
                      </a:r>
                    </a:p>
                    <a:p>
                      <a:pPr algn="ctr"/>
                      <a:r>
                        <a:rPr lang="en-US" dirty="0" smtClean="0"/>
                        <a:t>Animator</a:t>
                      </a:r>
                      <a:endParaRPr lang="en-US" dirty="0"/>
                    </a:p>
                  </a:txBody>
                  <a:tcPr/>
                </a:tc>
                <a:extLst>
                  <a:ext uri="{0D108BD9-81ED-4DB2-BD59-A6C34878D82A}">
                    <a16:rowId xmlns:a16="http://schemas.microsoft.com/office/drawing/2014/main" val="292465050"/>
                  </a:ext>
                </a:extLst>
              </a:tr>
              <a:tr h="894828">
                <a:tc>
                  <a:txBody>
                    <a:bodyPr/>
                    <a:lstStyle/>
                    <a:p>
                      <a:pPr algn="ctr"/>
                      <a:r>
                        <a:rPr lang="en-US" dirty="0" smtClean="0"/>
                        <a:t>Video Hosting Sites</a:t>
                      </a:r>
                      <a:endParaRPr lang="en-US" dirty="0"/>
                    </a:p>
                  </a:txBody>
                  <a:tcPr/>
                </a:tc>
                <a:tc>
                  <a:txBody>
                    <a:bodyPr/>
                    <a:lstStyle/>
                    <a:p>
                      <a:pPr algn="ctr"/>
                      <a:r>
                        <a:rPr lang="en-US" dirty="0" smtClean="0"/>
                        <a:t>YouTube </a:t>
                      </a:r>
                    </a:p>
                    <a:p>
                      <a:pPr algn="ctr"/>
                      <a:r>
                        <a:rPr lang="en-US" dirty="0" smtClean="0"/>
                        <a:t>Vimeo </a:t>
                      </a:r>
                    </a:p>
                    <a:p>
                      <a:pPr algn="ctr"/>
                      <a:r>
                        <a:rPr lang="en-US" dirty="0" smtClean="0"/>
                        <a:t>MySpace</a:t>
                      </a:r>
                      <a:endParaRPr lang="en-US" dirty="0"/>
                    </a:p>
                  </a:txBody>
                  <a:tcPr/>
                </a:tc>
                <a:extLst>
                  <a:ext uri="{0D108BD9-81ED-4DB2-BD59-A6C34878D82A}">
                    <a16:rowId xmlns:a16="http://schemas.microsoft.com/office/drawing/2014/main" val="1320427340"/>
                  </a:ext>
                </a:extLst>
              </a:tr>
              <a:tr h="357931">
                <a:tc>
                  <a:txBody>
                    <a:bodyPr/>
                    <a:lstStyle/>
                    <a:p>
                      <a:pPr algn="ctr"/>
                      <a:r>
                        <a:rPr lang="en-US" dirty="0" smtClean="0"/>
                        <a:t>Analytics</a:t>
                      </a:r>
                      <a:endParaRPr lang="en-US" dirty="0"/>
                    </a:p>
                  </a:txBody>
                  <a:tcPr/>
                </a:tc>
                <a:tc>
                  <a:txBody>
                    <a:bodyPr/>
                    <a:lstStyle/>
                    <a:p>
                      <a:pPr algn="ctr"/>
                      <a:r>
                        <a:rPr lang="en-US" dirty="0" smtClean="0"/>
                        <a:t>Google Analytics</a:t>
                      </a:r>
                      <a:endParaRPr lang="en-US" dirty="0"/>
                    </a:p>
                  </a:txBody>
                  <a:tcPr/>
                </a:tc>
                <a:extLst>
                  <a:ext uri="{0D108BD9-81ED-4DB2-BD59-A6C34878D82A}">
                    <a16:rowId xmlns:a16="http://schemas.microsoft.com/office/drawing/2014/main" val="2510735555"/>
                  </a:ext>
                </a:extLst>
              </a:tr>
              <a:tr h="82010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smtClean="0">
                          <a:solidFill>
                            <a:schemeClr val="bg1"/>
                          </a:solidFill>
                        </a:rPr>
                        <a:t>Search Engine Optimization (SEO)</a:t>
                      </a:r>
                    </a:p>
                    <a:p>
                      <a:pPr algn="ct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smtClean="0">
                        <a:solidFill>
                          <a:schemeClr val="bg1"/>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smtClean="0">
                          <a:solidFill>
                            <a:schemeClr val="bg1"/>
                          </a:solidFill>
                        </a:rPr>
                        <a:t>Google Search Console</a:t>
                      </a:r>
                      <a:r>
                        <a:rPr lang="en-US" baseline="0" dirty="0" smtClean="0">
                          <a:solidFill>
                            <a:schemeClr val="bg1"/>
                          </a:solidFill>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smtClean="0">
                          <a:solidFill>
                            <a:schemeClr val="bg1"/>
                          </a:solidFill>
                        </a:rPr>
                        <a:t>Google Keyword Planner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smtClean="0">
                          <a:solidFill>
                            <a:schemeClr val="bg1"/>
                          </a:solidFill>
                        </a:rPr>
                        <a:t>SEMRush</a:t>
                      </a:r>
                    </a:p>
                    <a:p>
                      <a:pPr algn="ctr"/>
                      <a:endParaRPr lang="en-US" dirty="0"/>
                    </a:p>
                  </a:txBody>
                  <a:tcPr/>
                </a:tc>
                <a:extLst>
                  <a:ext uri="{0D108BD9-81ED-4DB2-BD59-A6C34878D82A}">
                    <a16:rowId xmlns:a16="http://schemas.microsoft.com/office/drawing/2014/main" val="4205125753"/>
                  </a:ext>
                </a:extLst>
              </a:tr>
            </a:tbl>
          </a:graphicData>
        </a:graphic>
      </p:graphicFrame>
    </p:spTree>
    <p:extLst>
      <p:ext uri="{BB962C8B-B14F-4D97-AF65-F5344CB8AC3E}">
        <p14:creationId xmlns:p14="http://schemas.microsoft.com/office/powerpoint/2010/main" val="375063284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1206</Words>
  <Application>Microsoft Office PowerPoint</Application>
  <PresentationFormat>Widescreen</PresentationFormat>
  <Paragraphs>139</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Trebuchet MS</vt:lpstr>
      <vt:lpstr>Tw Cen MT</vt:lpstr>
      <vt:lpstr>Circuit</vt:lpstr>
      <vt:lpstr>Exploring Cybersecurity Threats in Digital Marketing</vt:lpstr>
      <vt:lpstr>Abstract</vt:lpstr>
      <vt:lpstr>PowerPoint Presentation</vt:lpstr>
      <vt:lpstr>PowerPoint Presentation</vt:lpstr>
      <vt:lpstr>INTRODUCTION</vt:lpstr>
      <vt:lpstr>PowerPoint Presentation</vt:lpstr>
      <vt:lpstr>Research question formulation</vt:lpstr>
      <vt:lpstr>PowerPoint Presentation</vt:lpstr>
      <vt:lpstr>Most  preferred tools</vt:lpstr>
      <vt:lpstr>PowerPoint Presentation</vt:lpstr>
      <vt:lpstr>PowerPoint Presentation</vt:lpstr>
      <vt:lpstr>Challenges faced by digital marketer and solutions implemented</vt:lpstr>
      <vt:lpstr>PowerPoint Presentation</vt:lpstr>
      <vt:lpstr>Cyber security threat and digital marketer handling of threats and attacks</vt:lpstr>
      <vt:lpstr>PowerPoint Presentation</vt:lpstr>
      <vt:lpstr>PowerPoint Presentation</vt:lpstr>
      <vt:lpstr>CONCLUSION</vt:lpstr>
      <vt:lpstr>FUTURE SCOPE</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2021-12-09T16:56:18Z</dcterms:created>
  <dcterms:modified xsi:type="dcterms:W3CDTF">2021-12-09T21:09:14Z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